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74" r:id="rId3"/>
    <p:sldId id="257" r:id="rId4"/>
    <p:sldId id="263" r:id="rId5"/>
    <p:sldId id="258" r:id="rId6"/>
    <p:sldId id="273" r:id="rId7"/>
    <p:sldId id="265" r:id="rId8"/>
    <p:sldId id="267" r:id="rId9"/>
    <p:sldId id="269" r:id="rId10"/>
    <p:sldId id="270"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3" autoAdjust="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A784F-8BF9-4D54-82AD-0432A2BFBE04}" type="datetimeFigureOut">
              <a:rPr lang="en-US" smtClean="0"/>
              <a:t>3/16/2022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5B615-948B-43A8-832F-1E60EC2671F7}" type="slidenum">
              <a:rPr lang="en-US" smtClean="0"/>
              <a:t>‹#›</a:t>
            </a:fld>
            <a:endParaRPr lang="en-US"/>
          </a:p>
        </p:txBody>
      </p:sp>
    </p:spTree>
    <p:extLst>
      <p:ext uri="{BB962C8B-B14F-4D97-AF65-F5344CB8AC3E}">
        <p14:creationId xmlns:p14="http://schemas.microsoft.com/office/powerpoint/2010/main" val="3219256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35B615-948B-43A8-832F-1E60EC2671F7}" type="slidenum">
              <a:rPr lang="en-US" smtClean="0"/>
              <a:t>3</a:t>
            </a:fld>
            <a:endParaRPr lang="en-US"/>
          </a:p>
        </p:txBody>
      </p:sp>
    </p:spTree>
    <p:extLst>
      <p:ext uri="{BB962C8B-B14F-4D97-AF65-F5344CB8AC3E}">
        <p14:creationId xmlns:p14="http://schemas.microsoft.com/office/powerpoint/2010/main" val="177523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CB467-40B7-4A23-BE2F-9728B0DDDD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935672-5508-4040-BD77-047DE6F452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C12361-B282-4AD0-861F-CA34F7BBAB3E}"/>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9F78DAC5-D2E3-4C4A-8994-31AE26877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EE72F5-1362-4EC8-82F6-D3D867AA2EA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635397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46AB-4946-4B0A-A547-6CF0033476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C663AD-4CDC-4121-A5EB-CEB6655E1B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25E65-C3FA-45F8-A4BC-A9CC09AE2964}"/>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3B603046-6751-458E-AD43-3ADA2F2F0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68BE-9A01-4C78-A7AC-54687142A4D5}"/>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45117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B54878-183B-4868-BA3F-924394475B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FBC635-7F9E-433F-86D1-5FCF049A7A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61BEB-A9F0-47DA-91C8-DBF0A5889A00}"/>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8DC0BD3C-FD8E-4B7F-AD14-EEC3187A6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75ADF-23A8-4F00-8A92-3CF02D0E5C5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69544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DCD3-6C1B-4E75-BFE6-7A7B91D1A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B93498-5A06-4592-B8C1-66163A2FA3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1F72F-B1C5-41B1-B3D9-7E1181428F7C}"/>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7CDBF97F-44B3-4032-AEB3-88AB7CBA0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F34CD-7B91-4F59-9120-2DA062EAA279}"/>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366721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ADDB-B275-4190-B743-27D10EFD0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B57CA0-6033-4432-976C-8FACD75D62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BBD9FC-CE6F-4186-83AA-43B35A694E03}"/>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BBA63B19-86E3-49E2-BEDC-79D73A68E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B693D-96F7-4707-B2BC-B5DBDDEFA0EA}"/>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660742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9EBA-F2A9-40FC-8EBB-64A4AFDEC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1FE8C3-63A5-411A-9539-6EB600E71D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5013B7-1CE9-46C8-80A5-63592B2022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87A7A2-C754-4ACA-A254-AB27282B7177}"/>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6" name="Footer Placeholder 5">
            <a:extLst>
              <a:ext uri="{FF2B5EF4-FFF2-40B4-BE49-F238E27FC236}">
                <a16:creationId xmlns:a16="http://schemas.microsoft.com/office/drawing/2014/main" id="{E53FAD7F-6B68-4565-B036-464B61ED6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FF0215-0C79-43D0-B440-DA47A3850F37}"/>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5915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3B99-FA11-4061-8A29-3EF375FB89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86A56E-1320-49CE-BBF3-619C0D49E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464BF-C42D-416D-8C39-802EE7D546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A319C1-E3D1-4EA0-9200-B8A94FE8CB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01129-EB3E-4311-B000-A6850CD5AC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61FA4A-19EF-4345-89A7-781A698A0C85}"/>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8" name="Footer Placeholder 7">
            <a:extLst>
              <a:ext uri="{FF2B5EF4-FFF2-40B4-BE49-F238E27FC236}">
                <a16:creationId xmlns:a16="http://schemas.microsoft.com/office/drawing/2014/main" id="{B0580C9C-1A22-4805-874F-F935D722C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49C295-B80A-414C-8112-EFFE63E92C4F}"/>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48337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C0E9-757D-48FD-87A7-7CA21607D2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947E8A-0666-48AC-97EE-8B73C57EC5B3}"/>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4" name="Footer Placeholder 3">
            <a:extLst>
              <a:ext uri="{FF2B5EF4-FFF2-40B4-BE49-F238E27FC236}">
                <a16:creationId xmlns:a16="http://schemas.microsoft.com/office/drawing/2014/main" id="{67618402-25EA-4ED2-BB52-BA96E4C8E3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F61926-7AAB-4467-9B53-17CDB789FB8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196561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6CF3E9-0272-49A6-A46F-47B23B69BBF6}"/>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3" name="Footer Placeholder 2">
            <a:extLst>
              <a:ext uri="{FF2B5EF4-FFF2-40B4-BE49-F238E27FC236}">
                <a16:creationId xmlns:a16="http://schemas.microsoft.com/office/drawing/2014/main" id="{0884EAC7-12CB-421B-B910-8911713CF5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908F21-862E-4FAA-AD58-5D8069D35C08}"/>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381100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425D9-67DE-4CC0-AA59-A0FDAE43F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9F98A8-7DBB-47B2-BEB4-795CB5963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F6335-7FDC-468D-96F9-CE0B045EB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A7B6FD-2281-40A4-ADEE-0609F87BAC89}"/>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6" name="Footer Placeholder 5">
            <a:extLst>
              <a:ext uri="{FF2B5EF4-FFF2-40B4-BE49-F238E27FC236}">
                <a16:creationId xmlns:a16="http://schemas.microsoft.com/office/drawing/2014/main" id="{E5B795C3-9C21-4F6E-A944-A46AC40C0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DDCEB-74C3-4982-8337-65379CD83943}"/>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599122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972EC-88A1-4844-8636-6ED4123D3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E3EED0-A1FA-474D-83AC-3A5E73A7AC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FAD944-7A85-483D-BBB2-F0F12DB08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A97A3-DFA8-44F4-AFFB-5AA97E5B31ED}"/>
              </a:ext>
            </a:extLst>
          </p:cNvPr>
          <p:cNvSpPr>
            <a:spLocks noGrp="1"/>
          </p:cNvSpPr>
          <p:nvPr>
            <p:ph type="dt" sz="half" idx="10"/>
          </p:nvPr>
        </p:nvSpPr>
        <p:spPr/>
        <p:txBody>
          <a:bodyPr/>
          <a:lstStyle/>
          <a:p>
            <a:fld id="{A9C2E571-38F2-4F73-B523-6EB95170224E}" type="datetimeFigureOut">
              <a:rPr lang="en-US" smtClean="0"/>
              <a:t>3/16/2022</a:t>
            </a:fld>
            <a:endParaRPr lang="en-US"/>
          </a:p>
        </p:txBody>
      </p:sp>
      <p:sp>
        <p:nvSpPr>
          <p:cNvPr id="6" name="Footer Placeholder 5">
            <a:extLst>
              <a:ext uri="{FF2B5EF4-FFF2-40B4-BE49-F238E27FC236}">
                <a16:creationId xmlns:a16="http://schemas.microsoft.com/office/drawing/2014/main" id="{3135DB9E-E266-4ED7-8AC3-A6B130B706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537D3-4A4D-4693-9022-227472FC00D0}"/>
              </a:ext>
            </a:extLst>
          </p:cNvPr>
          <p:cNvSpPr>
            <a:spLocks noGrp="1"/>
          </p:cNvSpPr>
          <p:nvPr>
            <p:ph type="sldNum" sz="quarter" idx="12"/>
          </p:nvPr>
        </p:nvSpPr>
        <p:spPr/>
        <p:txBody>
          <a:bodyPr/>
          <a:lstStyle/>
          <a:p>
            <a:fld id="{93F14D2B-5922-49BF-9260-B86805FFCD5E}" type="slidenum">
              <a:rPr lang="en-US" smtClean="0"/>
              <a:t>‹#›</a:t>
            </a:fld>
            <a:endParaRPr lang="en-US"/>
          </a:p>
        </p:txBody>
      </p:sp>
    </p:spTree>
    <p:extLst>
      <p:ext uri="{BB962C8B-B14F-4D97-AF65-F5344CB8AC3E}">
        <p14:creationId xmlns:p14="http://schemas.microsoft.com/office/powerpoint/2010/main" val="2840597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ED5E67-0DEE-42A9-89E8-1DE8395082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028FF9-46FD-4CA6-83D7-9CA2F1658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DB2C2-4D9B-48DD-851A-9D454DE80F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2E571-38F2-4F73-B523-6EB95170224E}" type="datetimeFigureOut">
              <a:rPr lang="en-US" smtClean="0"/>
              <a:t>3/16/2022</a:t>
            </a:fld>
            <a:endParaRPr lang="en-US"/>
          </a:p>
        </p:txBody>
      </p:sp>
      <p:sp>
        <p:nvSpPr>
          <p:cNvPr id="5" name="Footer Placeholder 4">
            <a:extLst>
              <a:ext uri="{FF2B5EF4-FFF2-40B4-BE49-F238E27FC236}">
                <a16:creationId xmlns:a16="http://schemas.microsoft.com/office/drawing/2014/main" id="{A20A4B6F-6D05-4541-914E-53D3FF8596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1E684F-56A0-44B6-A644-A8D442D2F1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14D2B-5922-49BF-9260-B86805FFCD5E}" type="slidenum">
              <a:rPr lang="en-US" smtClean="0"/>
              <a:t>‹#›</a:t>
            </a:fld>
            <a:endParaRPr lang="en-US"/>
          </a:p>
        </p:txBody>
      </p:sp>
    </p:spTree>
    <p:extLst>
      <p:ext uri="{BB962C8B-B14F-4D97-AF65-F5344CB8AC3E}">
        <p14:creationId xmlns:p14="http://schemas.microsoft.com/office/powerpoint/2010/main" val="3050628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mailto:Conrad.Meyer-reed@colorado.ed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93F-7395-4994-A0D0-255639C2A801}"/>
              </a:ext>
            </a:extLst>
          </p:cNvPr>
          <p:cNvSpPr>
            <a:spLocks noGrp="1"/>
          </p:cNvSpPr>
          <p:nvPr>
            <p:ph type="ctrTitle"/>
          </p:nvPr>
        </p:nvSpPr>
        <p:spPr>
          <a:xfrm>
            <a:off x="1153668" y="1181608"/>
            <a:ext cx="9884664" cy="1461706"/>
          </a:xfrm>
        </p:spPr>
        <p:txBody>
          <a:bodyPr>
            <a:noAutofit/>
          </a:bodyPr>
          <a:lstStyle/>
          <a:p>
            <a:r>
              <a:rPr lang="en-US" sz="4400" dirty="0"/>
              <a:t>Spatial and storm-time dependence of electron microburst pitch angle isotropy</a:t>
            </a:r>
          </a:p>
        </p:txBody>
      </p:sp>
      <p:sp>
        <p:nvSpPr>
          <p:cNvPr id="3" name="Subtitle 2">
            <a:extLst>
              <a:ext uri="{FF2B5EF4-FFF2-40B4-BE49-F238E27FC236}">
                <a16:creationId xmlns:a16="http://schemas.microsoft.com/office/drawing/2014/main" id="{0B2CD7C5-C16C-42CB-A5B0-2351946F410E}"/>
              </a:ext>
            </a:extLst>
          </p:cNvPr>
          <p:cNvSpPr>
            <a:spLocks noGrp="1"/>
          </p:cNvSpPr>
          <p:nvPr>
            <p:ph type="subTitle" idx="1"/>
          </p:nvPr>
        </p:nvSpPr>
        <p:spPr>
          <a:xfrm>
            <a:off x="974519" y="3221721"/>
            <a:ext cx="4855829" cy="992966"/>
          </a:xfrm>
        </p:spPr>
        <p:txBody>
          <a:bodyPr>
            <a:normAutofit/>
          </a:bodyPr>
          <a:lstStyle/>
          <a:p>
            <a:r>
              <a:rPr lang="en-US" dirty="0"/>
              <a:t>Presented by:</a:t>
            </a:r>
          </a:p>
          <a:p>
            <a:r>
              <a:rPr lang="en-US" dirty="0"/>
              <a:t>Conrad Meyer-Reed</a:t>
            </a:r>
          </a:p>
        </p:txBody>
      </p:sp>
      <p:pic>
        <p:nvPicPr>
          <p:cNvPr id="7" name="Picture 6" descr="Logo&#10;&#10;Description automatically generated">
            <a:extLst>
              <a:ext uri="{FF2B5EF4-FFF2-40B4-BE49-F238E27FC236}">
                <a16:creationId xmlns:a16="http://schemas.microsoft.com/office/drawing/2014/main" id="{F83674BD-C9F7-4724-8E65-AD0CAFAA8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126" y="4818000"/>
            <a:ext cx="5063745" cy="1716783"/>
          </a:xfrm>
          <a:prstGeom prst="rect">
            <a:avLst/>
          </a:prstGeom>
        </p:spPr>
      </p:pic>
      <p:sp>
        <p:nvSpPr>
          <p:cNvPr id="5" name="Subtitle 2">
            <a:extLst>
              <a:ext uri="{FF2B5EF4-FFF2-40B4-BE49-F238E27FC236}">
                <a16:creationId xmlns:a16="http://schemas.microsoft.com/office/drawing/2014/main" id="{2874A022-3B2B-40D0-B7F5-A18930144CA0}"/>
              </a:ext>
            </a:extLst>
          </p:cNvPr>
          <p:cNvSpPr txBox="1">
            <a:spLocks/>
          </p:cNvSpPr>
          <p:nvPr/>
        </p:nvSpPr>
        <p:spPr>
          <a:xfrm>
            <a:off x="6361652" y="3221721"/>
            <a:ext cx="4855829" cy="9929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Co-authors:</a:t>
            </a:r>
          </a:p>
          <a:p>
            <a:r>
              <a:rPr lang="en-US" dirty="0"/>
              <a:t>Lauren Blum, Mike Shumko</a:t>
            </a:r>
          </a:p>
        </p:txBody>
      </p:sp>
    </p:spTree>
    <p:extLst>
      <p:ext uri="{BB962C8B-B14F-4D97-AF65-F5344CB8AC3E}">
        <p14:creationId xmlns:p14="http://schemas.microsoft.com/office/powerpoint/2010/main" val="7952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9FB1-4A16-473F-BA38-A311DCCEA221}"/>
              </a:ext>
            </a:extLst>
          </p:cNvPr>
          <p:cNvSpPr>
            <a:spLocks noGrp="1"/>
          </p:cNvSpPr>
          <p:nvPr>
            <p:ph type="title"/>
          </p:nvPr>
        </p:nvSpPr>
        <p:spPr/>
        <p:txBody>
          <a:bodyPr/>
          <a:lstStyle/>
          <a:p>
            <a:r>
              <a:rPr lang="en-US" dirty="0"/>
              <a:t>Conclusions</a:t>
            </a:r>
          </a:p>
        </p:txBody>
      </p:sp>
      <p:sp>
        <p:nvSpPr>
          <p:cNvPr id="5" name="Content Placeholder 2">
            <a:extLst>
              <a:ext uri="{FF2B5EF4-FFF2-40B4-BE49-F238E27FC236}">
                <a16:creationId xmlns:a16="http://schemas.microsoft.com/office/drawing/2014/main" id="{6DC60219-9409-46DE-8660-209ECECECAE4}"/>
              </a:ext>
            </a:extLst>
          </p:cNvPr>
          <p:cNvSpPr>
            <a:spLocks noGrp="1"/>
          </p:cNvSpPr>
          <p:nvPr>
            <p:ph idx="1"/>
          </p:nvPr>
        </p:nvSpPr>
        <p:spPr>
          <a:xfrm>
            <a:off x="838199" y="4408098"/>
            <a:ext cx="9832676" cy="2104845"/>
          </a:xfrm>
        </p:spPr>
        <p:txBody>
          <a:bodyPr>
            <a:noAutofit/>
          </a:bodyPr>
          <a:lstStyle/>
          <a:p>
            <a:pPr algn="l">
              <a:lnSpc>
                <a:spcPct val="100000"/>
              </a:lnSpc>
            </a:pPr>
            <a:r>
              <a:rPr lang="en-US" sz="1600" dirty="0">
                <a:latin typeface="Calibri (Body)"/>
                <a:cs typeface="Calibri" panose="020F0502020204030204" pitchFamily="34" charset="0"/>
              </a:rPr>
              <a:t>Implications:</a:t>
            </a:r>
          </a:p>
          <a:p>
            <a:pPr marL="800100" lvl="1" indent="-342900">
              <a:lnSpc>
                <a:spcPct val="100000"/>
              </a:lnSpc>
              <a:buFont typeface="+mj-lt"/>
              <a:buAutoNum type="arabicParenR"/>
            </a:pPr>
            <a:r>
              <a:rPr lang="en-US" sz="1600" dirty="0">
                <a:latin typeface="Calibri (Body)"/>
                <a:cs typeface="Calibri" panose="020F0502020204030204" pitchFamily="34" charset="0"/>
              </a:rPr>
              <a:t>Although microbursts have been previously associated with chorus wave activity in the morning magnetic local time region, EMIC wave activity could be responsible for small amounts of highly isotropic microbursts in the evening magnetic local time region</a:t>
            </a:r>
          </a:p>
          <a:p>
            <a:pPr marL="800100" lvl="1" indent="-342900">
              <a:lnSpc>
                <a:spcPct val="100000"/>
              </a:lnSpc>
              <a:buFont typeface="+mj-lt"/>
              <a:buAutoNum type="arabicParenR"/>
            </a:pPr>
            <a:r>
              <a:rPr lang="en-US" sz="1600" dirty="0">
                <a:latin typeface="Calibri (Body)"/>
                <a:cs typeface="Calibri" panose="020F0502020204030204" pitchFamily="34" charset="0"/>
              </a:rPr>
              <a:t>Microburst isotropy is highest at the onset of geomagnetic storms, however this study has not found a strong correlation between microburst isotropy and magnitude of geomagnetic indices</a:t>
            </a:r>
          </a:p>
        </p:txBody>
      </p:sp>
      <p:sp>
        <p:nvSpPr>
          <p:cNvPr id="6" name="Content Placeholder 2">
            <a:extLst>
              <a:ext uri="{FF2B5EF4-FFF2-40B4-BE49-F238E27FC236}">
                <a16:creationId xmlns:a16="http://schemas.microsoft.com/office/drawing/2014/main" id="{59EE54DD-3C22-429B-BF60-E368E5A83E54}"/>
              </a:ext>
            </a:extLst>
          </p:cNvPr>
          <p:cNvSpPr txBox="1">
            <a:spLocks/>
          </p:cNvSpPr>
          <p:nvPr/>
        </p:nvSpPr>
        <p:spPr>
          <a:xfrm>
            <a:off x="838199" y="1397479"/>
            <a:ext cx="6425243" cy="28812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Calibri (Body)"/>
                <a:cs typeface="Calibri" panose="020F0502020204030204" pitchFamily="34" charset="0"/>
              </a:rPr>
              <a:t>Takeaways:</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High isotropy corresponds to more electron precipitation; low isotropy corresponds to less electron precipitation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Low magnitude microbursts are widely varying in isotropy; high magnitude microbursts are more isotropic</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in the evening magnetic local time region and lowest in the noon region</a:t>
            </a:r>
          </a:p>
          <a:p>
            <a:pPr marL="800100" lvl="1" indent="-342900">
              <a:lnSpc>
                <a:spcPct val="100000"/>
              </a:lnSpc>
              <a:buFont typeface="Arial" panose="020B0604020202020204" pitchFamily="34" charset="0"/>
              <a:buAutoNum type="arabicParenR"/>
            </a:pPr>
            <a:r>
              <a:rPr lang="en-US" sz="1600" dirty="0">
                <a:latin typeface="Calibri (Body)"/>
                <a:cs typeface="Calibri" panose="020F0502020204030204" pitchFamily="34" charset="0"/>
              </a:rPr>
              <a:t>The microburst isotropy compared to background is highest during the initial phase and lowest during the recovery phase of intense geomagnetic storms</a:t>
            </a:r>
          </a:p>
        </p:txBody>
      </p:sp>
      <p:pic>
        <p:nvPicPr>
          <p:cNvPr id="9" name="Picture 8">
            <a:extLst>
              <a:ext uri="{FF2B5EF4-FFF2-40B4-BE49-F238E27FC236}">
                <a16:creationId xmlns:a16="http://schemas.microsoft.com/office/drawing/2014/main" id="{9EE75831-6CDF-4249-903F-DD1BA664E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442" y="536675"/>
            <a:ext cx="4529504" cy="394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92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04D8-107D-44F7-8DCC-BBCBE39FFCC0}"/>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6EAD910A-C7FE-4B83-80F8-E64A5A38B0F3}"/>
              </a:ext>
            </a:extLst>
          </p:cNvPr>
          <p:cNvSpPr>
            <a:spLocks noGrp="1"/>
          </p:cNvSpPr>
          <p:nvPr>
            <p:ph idx="1"/>
          </p:nvPr>
        </p:nvSpPr>
        <p:spPr/>
        <p:txBody>
          <a:bodyPr>
            <a:normAutofit/>
          </a:bodyPr>
          <a:lstStyle/>
          <a:p>
            <a:r>
              <a:rPr lang="en-US" sz="2200" dirty="0"/>
              <a:t>Many thanks to:</a:t>
            </a:r>
          </a:p>
          <a:p>
            <a:pPr lvl="1"/>
            <a:r>
              <a:rPr lang="en-US" sz="2200" dirty="0"/>
              <a:t>Professor Lauren Blum for mentoring me throughout my time researching at LASP</a:t>
            </a:r>
          </a:p>
          <a:p>
            <a:pPr lvl="1"/>
            <a:r>
              <a:rPr lang="en-US" sz="2200" dirty="0"/>
              <a:t>Mike Shumko for providing feedback about my research and helping me with any coding questions I had</a:t>
            </a:r>
          </a:p>
          <a:p>
            <a:pPr marL="457200" lvl="1" indent="0">
              <a:buNone/>
            </a:pPr>
            <a:endParaRPr lang="en-US" sz="2200" dirty="0"/>
          </a:p>
          <a:p>
            <a:r>
              <a:rPr lang="en-US" sz="2200" dirty="0"/>
              <a:t>Contact information:</a:t>
            </a:r>
          </a:p>
          <a:p>
            <a:pPr lvl="1"/>
            <a:r>
              <a:rPr lang="en-US" sz="2200" dirty="0">
                <a:latin typeface="Calibri (Body)"/>
              </a:rPr>
              <a:t>Email: </a:t>
            </a:r>
            <a:r>
              <a:rPr lang="en-US" sz="2200" b="0" i="0" dirty="0">
                <a:solidFill>
                  <a:srgbClr val="202124"/>
                </a:solidFill>
                <a:effectLst/>
                <a:latin typeface="Calibri (Body)"/>
                <a:hlinkClick r:id="rId2"/>
              </a:rPr>
              <a:t>Conrad.Meyer-reed@colorado.edu</a:t>
            </a:r>
            <a:endParaRPr lang="en-US" sz="2200" b="0" i="0" dirty="0">
              <a:solidFill>
                <a:srgbClr val="202124"/>
              </a:solidFill>
              <a:effectLst/>
              <a:latin typeface="Calibri (Body)"/>
            </a:endParaRPr>
          </a:p>
          <a:p>
            <a:pPr lvl="1"/>
            <a:r>
              <a:rPr lang="en-US" sz="2200" b="0" i="0" dirty="0">
                <a:solidFill>
                  <a:srgbClr val="202124"/>
                </a:solidFill>
                <a:effectLst/>
                <a:latin typeface="Calibri (Body)"/>
              </a:rPr>
              <a:t>Cell: (574) 538-8023</a:t>
            </a:r>
          </a:p>
        </p:txBody>
      </p:sp>
    </p:spTree>
    <p:extLst>
      <p:ext uri="{BB962C8B-B14F-4D97-AF65-F5344CB8AC3E}">
        <p14:creationId xmlns:p14="http://schemas.microsoft.com/office/powerpoint/2010/main" val="2620924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1115-97D4-43B1-AA31-0357D39CAAA4}"/>
              </a:ext>
            </a:extLst>
          </p:cNvPr>
          <p:cNvSpPr>
            <a:spLocks noGrp="1"/>
          </p:cNvSpPr>
          <p:nvPr>
            <p:ph type="title"/>
          </p:nvPr>
        </p:nvSpPr>
        <p:spPr/>
        <p:txBody>
          <a:bodyPr/>
          <a:lstStyle/>
          <a:p>
            <a:r>
              <a:rPr lang="en-US" dirty="0"/>
              <a:t>Extra Info Slide</a:t>
            </a:r>
          </a:p>
        </p:txBody>
      </p:sp>
      <p:sp>
        <p:nvSpPr>
          <p:cNvPr id="3" name="Content Placeholder 2">
            <a:extLst>
              <a:ext uri="{FF2B5EF4-FFF2-40B4-BE49-F238E27FC236}">
                <a16:creationId xmlns:a16="http://schemas.microsoft.com/office/drawing/2014/main" id="{3A32D76C-8393-450E-BF5E-5FD66A53E436}"/>
              </a:ext>
            </a:extLst>
          </p:cNvPr>
          <p:cNvSpPr>
            <a:spLocks noGrp="1"/>
          </p:cNvSpPr>
          <p:nvPr>
            <p:ph idx="1"/>
          </p:nvPr>
        </p:nvSpPr>
        <p:spPr>
          <a:xfrm>
            <a:off x="838200" y="1825625"/>
            <a:ext cx="9807429" cy="1060188"/>
          </a:xfrm>
        </p:spPr>
        <p:txBody>
          <a:bodyPr/>
          <a:lstStyle/>
          <a:p>
            <a:endParaRPr lang="en-US" dirty="0"/>
          </a:p>
        </p:txBody>
      </p:sp>
      <p:pic>
        <p:nvPicPr>
          <p:cNvPr id="4" name="Picture 3">
            <a:extLst>
              <a:ext uri="{FF2B5EF4-FFF2-40B4-BE49-F238E27FC236}">
                <a16:creationId xmlns:a16="http://schemas.microsoft.com/office/drawing/2014/main" id="{5F48F0A8-5BAA-4B1A-B4EF-7268261C51DE}"/>
              </a:ext>
            </a:extLst>
          </p:cNvPr>
          <p:cNvPicPr>
            <a:picLocks noChangeAspect="1"/>
          </p:cNvPicPr>
          <p:nvPr/>
        </p:nvPicPr>
        <p:blipFill rotWithShape="1">
          <a:blip r:embed="rId2">
            <a:extLst>
              <a:ext uri="{28A0092B-C50C-407E-A947-70E740481C1C}">
                <a14:useLocalDpi xmlns:a14="http://schemas.microsoft.com/office/drawing/2010/main" val="0"/>
              </a:ext>
            </a:extLst>
          </a:blip>
          <a:srcRect l="50958" t="49867" b="-1"/>
          <a:stretch/>
        </p:blipFill>
        <p:spPr>
          <a:xfrm>
            <a:off x="4208211" y="4531219"/>
            <a:ext cx="1783437" cy="1514505"/>
          </a:xfrm>
          <a:prstGeom prst="rect">
            <a:avLst/>
          </a:prstGeom>
          <a:ln w="19050">
            <a:noFill/>
          </a:ln>
        </p:spPr>
      </p:pic>
      <p:pic>
        <p:nvPicPr>
          <p:cNvPr id="5" name="Picture 4">
            <a:extLst>
              <a:ext uri="{FF2B5EF4-FFF2-40B4-BE49-F238E27FC236}">
                <a16:creationId xmlns:a16="http://schemas.microsoft.com/office/drawing/2014/main" id="{BDE2A1FD-C137-4757-9602-37B5D74DC5B6}"/>
              </a:ext>
            </a:extLst>
          </p:cNvPr>
          <p:cNvPicPr>
            <a:picLocks noChangeAspect="1"/>
          </p:cNvPicPr>
          <p:nvPr/>
        </p:nvPicPr>
        <p:blipFill rotWithShape="1">
          <a:blip r:embed="rId3">
            <a:extLst>
              <a:ext uri="{28A0092B-C50C-407E-A947-70E740481C1C}">
                <a14:useLocalDpi xmlns:a14="http://schemas.microsoft.com/office/drawing/2010/main" val="0"/>
              </a:ext>
            </a:extLst>
          </a:blip>
          <a:srcRect l="49404" t="49828"/>
          <a:stretch/>
        </p:blipFill>
        <p:spPr>
          <a:xfrm>
            <a:off x="6075640" y="4537289"/>
            <a:ext cx="1849565" cy="1508435"/>
          </a:xfrm>
          <a:prstGeom prst="rect">
            <a:avLst/>
          </a:prstGeom>
          <a:ln w="19050">
            <a:noFill/>
          </a:ln>
        </p:spPr>
      </p:pic>
      <p:pic>
        <p:nvPicPr>
          <p:cNvPr id="6" name="Picture 5">
            <a:extLst>
              <a:ext uri="{FF2B5EF4-FFF2-40B4-BE49-F238E27FC236}">
                <a16:creationId xmlns:a16="http://schemas.microsoft.com/office/drawing/2014/main" id="{26819B7F-CCC6-4022-A3C1-CE1F62AB7B9F}"/>
              </a:ext>
            </a:extLst>
          </p:cNvPr>
          <p:cNvPicPr>
            <a:picLocks noChangeAspect="1"/>
          </p:cNvPicPr>
          <p:nvPr/>
        </p:nvPicPr>
        <p:blipFill rotWithShape="1">
          <a:blip r:embed="rId2">
            <a:extLst>
              <a:ext uri="{28A0092B-C50C-407E-A947-70E740481C1C}">
                <a14:useLocalDpi xmlns:a14="http://schemas.microsoft.com/office/drawing/2010/main" val="0"/>
              </a:ext>
            </a:extLst>
          </a:blip>
          <a:srcRect l="49433" b="50155"/>
          <a:stretch/>
        </p:blipFill>
        <p:spPr>
          <a:xfrm>
            <a:off x="289656" y="4515500"/>
            <a:ext cx="1849565" cy="1514505"/>
          </a:xfrm>
          <a:prstGeom prst="rect">
            <a:avLst/>
          </a:prstGeom>
          <a:ln w="19050">
            <a:noFill/>
          </a:ln>
        </p:spPr>
      </p:pic>
      <p:pic>
        <p:nvPicPr>
          <p:cNvPr id="7" name="Picture 6">
            <a:extLst>
              <a:ext uri="{FF2B5EF4-FFF2-40B4-BE49-F238E27FC236}">
                <a16:creationId xmlns:a16="http://schemas.microsoft.com/office/drawing/2014/main" id="{805159F2-FDC5-4EDE-88FE-3FCACFA2F3BE}"/>
              </a:ext>
            </a:extLst>
          </p:cNvPr>
          <p:cNvPicPr>
            <a:picLocks noChangeAspect="1"/>
          </p:cNvPicPr>
          <p:nvPr/>
        </p:nvPicPr>
        <p:blipFill rotWithShape="1">
          <a:blip r:embed="rId3">
            <a:extLst>
              <a:ext uri="{28A0092B-C50C-407E-A947-70E740481C1C}">
                <a14:useLocalDpi xmlns:a14="http://schemas.microsoft.com/office/drawing/2010/main" val="0"/>
              </a:ext>
            </a:extLst>
          </a:blip>
          <a:srcRect l="48319" b="50138"/>
          <a:stretch/>
        </p:blipFill>
        <p:spPr>
          <a:xfrm>
            <a:off x="2223213" y="4521570"/>
            <a:ext cx="1901006" cy="1508435"/>
          </a:xfrm>
          <a:prstGeom prst="rect">
            <a:avLst/>
          </a:prstGeom>
          <a:ln w="19050">
            <a:noFill/>
          </a:ln>
        </p:spPr>
      </p:pic>
    </p:spTree>
    <p:extLst>
      <p:ext uri="{BB962C8B-B14F-4D97-AF65-F5344CB8AC3E}">
        <p14:creationId xmlns:p14="http://schemas.microsoft.com/office/powerpoint/2010/main" val="3363252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12AEB-365B-49D0-9B4C-79C979E79A1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F0663EC-6282-4A2E-844E-FB6534F72CC0}"/>
              </a:ext>
            </a:extLst>
          </p:cNvPr>
          <p:cNvSpPr>
            <a:spLocks noGrp="1"/>
          </p:cNvSpPr>
          <p:nvPr>
            <p:ph idx="1"/>
          </p:nvPr>
        </p:nvSpPr>
        <p:spPr>
          <a:xfrm>
            <a:off x="838200" y="1825625"/>
            <a:ext cx="6906768" cy="4385393"/>
          </a:xfrm>
        </p:spPr>
        <p:txBody>
          <a:bodyPr>
            <a:noAutofit/>
          </a:bodyPr>
          <a:lstStyle/>
          <a:p>
            <a:pPr algn="l"/>
            <a:r>
              <a:rPr lang="en-US" sz="2200" dirty="0">
                <a:latin typeface="Calibri (Body)"/>
                <a:cs typeface="Calibri" panose="020F0502020204030204" pitchFamily="34" charset="0"/>
              </a:rPr>
              <a:t>This study uses electron count data from the SAMPEX satellite to calculate a qualitative measurement of electron pitch angle isotropy associated with microbursts</a:t>
            </a:r>
          </a:p>
          <a:p>
            <a:pPr algn="l"/>
            <a:r>
              <a:rPr lang="en-US" sz="2200" dirty="0">
                <a:latin typeface="Calibri (Body)"/>
                <a:cs typeface="Calibri" panose="020F0502020204030204" pitchFamily="34" charset="0"/>
              </a:rPr>
              <a:t>Spatial and storm-time dependence is determined by analyzing trends in microburst isotropy with respect to microburst magnitude, L-Shell, MLT, Dst, and AE</a:t>
            </a:r>
          </a:p>
          <a:p>
            <a:pPr algn="l"/>
            <a:r>
              <a:rPr lang="en-US" sz="2200" dirty="0">
                <a:latin typeface="Calibri (Body)"/>
                <a:cs typeface="Calibri" panose="020F0502020204030204" pitchFamily="34" charset="0"/>
              </a:rPr>
              <a:t>Information about electron population pitch angle isotropy will contribute to our understanding of electron loss processes in the Earth’s radiation belts</a:t>
            </a:r>
          </a:p>
        </p:txBody>
      </p:sp>
      <p:pic>
        <p:nvPicPr>
          <p:cNvPr id="2050" name="Picture 2" descr="SAMPEX: 20 Years Watching the Sun –">
            <a:extLst>
              <a:ext uri="{FF2B5EF4-FFF2-40B4-BE49-F238E27FC236}">
                <a16:creationId xmlns:a16="http://schemas.microsoft.com/office/drawing/2014/main" id="{9D4D6021-F55E-4888-83A1-454D0F48E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337" y="1825625"/>
            <a:ext cx="3619009" cy="258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79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7B5F-7418-4A77-8565-C24CD0249AA7}"/>
              </a:ext>
            </a:extLst>
          </p:cNvPr>
          <p:cNvSpPr>
            <a:spLocks noGrp="1"/>
          </p:cNvSpPr>
          <p:nvPr>
            <p:ph type="title"/>
          </p:nvPr>
        </p:nvSpPr>
        <p:spPr/>
        <p:txBody>
          <a:bodyPr/>
          <a:lstStyle/>
          <a:p>
            <a:r>
              <a:rPr lang="en-US" dirty="0">
                <a:solidFill>
                  <a:schemeClr val="bg1"/>
                </a:solidFill>
              </a:rPr>
              <a:t>Outline</a:t>
            </a:r>
          </a:p>
        </p:txBody>
      </p:sp>
      <p:sp>
        <p:nvSpPr>
          <p:cNvPr id="3" name="Content Placeholder 2">
            <a:extLst>
              <a:ext uri="{FF2B5EF4-FFF2-40B4-BE49-F238E27FC236}">
                <a16:creationId xmlns:a16="http://schemas.microsoft.com/office/drawing/2014/main" id="{3651EF57-C14A-40B7-A515-67860F5517BA}"/>
              </a:ext>
            </a:extLst>
          </p:cNvPr>
          <p:cNvSpPr>
            <a:spLocks noGrp="1"/>
          </p:cNvSpPr>
          <p:nvPr>
            <p:ph idx="1"/>
          </p:nvPr>
        </p:nvSpPr>
        <p:spPr>
          <a:xfrm>
            <a:off x="1302588" y="1825625"/>
            <a:ext cx="10051211" cy="4351338"/>
          </a:xfrm>
        </p:spPr>
        <p:txBody>
          <a:bodyPr/>
          <a:lstStyle/>
          <a:p>
            <a:pPr marL="514350" indent="-514350">
              <a:lnSpc>
                <a:spcPct val="150000"/>
              </a:lnSpc>
              <a:buFont typeface="+mj-lt"/>
              <a:buAutoNum type="arabicPeriod"/>
            </a:pPr>
            <a:r>
              <a:rPr lang="en-US" dirty="0">
                <a:solidFill>
                  <a:schemeClr val="bg1"/>
                </a:solidFill>
              </a:rPr>
              <a:t>Introduction</a:t>
            </a:r>
          </a:p>
          <a:p>
            <a:pPr marL="514350" indent="-514350">
              <a:lnSpc>
                <a:spcPct val="150000"/>
              </a:lnSpc>
              <a:buFont typeface="+mj-lt"/>
              <a:buAutoNum type="arabicPeriod"/>
            </a:pPr>
            <a:r>
              <a:rPr lang="en-US" dirty="0">
                <a:solidFill>
                  <a:schemeClr val="bg1"/>
                </a:solidFill>
              </a:rPr>
              <a:t>Mission Background</a:t>
            </a:r>
          </a:p>
          <a:p>
            <a:pPr marL="514350" indent="-514350">
              <a:lnSpc>
                <a:spcPct val="150000"/>
              </a:lnSpc>
              <a:buFont typeface="+mj-lt"/>
              <a:buAutoNum type="arabicPeriod"/>
            </a:pPr>
            <a:r>
              <a:rPr lang="en-US" dirty="0">
                <a:solidFill>
                  <a:schemeClr val="bg1"/>
                </a:solidFill>
              </a:rPr>
              <a:t>Statistical Year Study</a:t>
            </a:r>
          </a:p>
          <a:p>
            <a:pPr marL="514350" indent="-514350">
              <a:lnSpc>
                <a:spcPct val="150000"/>
              </a:lnSpc>
              <a:buFont typeface="+mj-lt"/>
              <a:buAutoNum type="arabicPeriod"/>
            </a:pPr>
            <a:r>
              <a:rPr lang="en-US" dirty="0">
                <a:solidFill>
                  <a:schemeClr val="bg1"/>
                </a:solidFill>
              </a:rPr>
              <a:t>Storm-time Epoch Analysis</a:t>
            </a:r>
          </a:p>
          <a:p>
            <a:pPr marL="514350" indent="-514350">
              <a:lnSpc>
                <a:spcPct val="150000"/>
              </a:lnSpc>
              <a:buFont typeface="+mj-lt"/>
              <a:buAutoNum type="arabicPeriod"/>
            </a:pPr>
            <a:r>
              <a:rPr lang="en-US" dirty="0">
                <a:solidFill>
                  <a:schemeClr val="bg1"/>
                </a:solidFill>
              </a:rPr>
              <a:t>Conclusions</a:t>
            </a:r>
          </a:p>
        </p:txBody>
      </p:sp>
      <p:sp>
        <p:nvSpPr>
          <p:cNvPr id="4" name="TextBox 3">
            <a:extLst>
              <a:ext uri="{FF2B5EF4-FFF2-40B4-BE49-F238E27FC236}">
                <a16:creationId xmlns:a16="http://schemas.microsoft.com/office/drawing/2014/main" id="{96EC008A-8F4C-492D-BEF1-6B15A737644F}"/>
              </a:ext>
            </a:extLst>
          </p:cNvPr>
          <p:cNvSpPr txBox="1"/>
          <p:nvPr/>
        </p:nvSpPr>
        <p:spPr>
          <a:xfrm>
            <a:off x="10347180" y="6611779"/>
            <a:ext cx="1844820" cy="246221"/>
          </a:xfrm>
          <a:prstGeom prst="rect">
            <a:avLst/>
          </a:prstGeom>
          <a:noFill/>
        </p:spPr>
        <p:txBody>
          <a:bodyPr wrap="square">
            <a:spAutoFit/>
          </a:bodyPr>
          <a:lstStyle/>
          <a:p>
            <a:r>
              <a:rPr lang="en-US" sz="1000" dirty="0">
                <a:solidFill>
                  <a:schemeClr val="bg1"/>
                </a:solidFill>
              </a:rPr>
              <a:t>(From T. Benesch and J. Carns)</a:t>
            </a:r>
          </a:p>
        </p:txBody>
      </p:sp>
    </p:spTree>
    <p:extLst>
      <p:ext uri="{BB962C8B-B14F-4D97-AF65-F5344CB8AC3E}">
        <p14:creationId xmlns:p14="http://schemas.microsoft.com/office/powerpoint/2010/main" val="3842353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compact disk, electronics&#10;&#10;Description automatically generated">
            <a:extLst>
              <a:ext uri="{FF2B5EF4-FFF2-40B4-BE49-F238E27FC236}">
                <a16:creationId xmlns:a16="http://schemas.microsoft.com/office/drawing/2014/main" id="{0AB513A7-9B32-40D5-B7FB-71893C42F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9" y="3390087"/>
            <a:ext cx="5486400" cy="3086100"/>
          </a:xfrm>
          <a:prstGeom prst="rect">
            <a:avLst/>
          </a:prstGeom>
        </p:spPr>
      </p:pic>
      <p:pic>
        <p:nvPicPr>
          <p:cNvPr id="5" name="Content Placeholder 4" descr="Diagram&#10;&#10;Description automatically generated">
            <a:extLst>
              <a:ext uri="{FF2B5EF4-FFF2-40B4-BE49-F238E27FC236}">
                <a16:creationId xmlns:a16="http://schemas.microsoft.com/office/drawing/2014/main" id="{EB4EF867-3209-410F-8886-9E18FA30A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75465" y="4979986"/>
            <a:ext cx="1840890" cy="1291370"/>
          </a:xfrm>
          <a:ln w="28575">
            <a:solidFill>
              <a:schemeClr val="tx1"/>
            </a:solidFill>
          </a:ln>
        </p:spPr>
      </p:pic>
      <p:sp>
        <p:nvSpPr>
          <p:cNvPr id="10" name="TextBox 9">
            <a:extLst>
              <a:ext uri="{FF2B5EF4-FFF2-40B4-BE49-F238E27FC236}">
                <a16:creationId xmlns:a16="http://schemas.microsoft.com/office/drawing/2014/main" id="{4A0D5F09-9C11-4542-9FE1-365EB89DA488}"/>
              </a:ext>
            </a:extLst>
          </p:cNvPr>
          <p:cNvSpPr txBox="1"/>
          <p:nvPr/>
        </p:nvSpPr>
        <p:spPr>
          <a:xfrm>
            <a:off x="4579239" y="6246654"/>
            <a:ext cx="1450518" cy="246221"/>
          </a:xfrm>
          <a:prstGeom prst="rect">
            <a:avLst/>
          </a:prstGeom>
          <a:noFill/>
        </p:spPr>
        <p:txBody>
          <a:bodyPr wrap="square">
            <a:spAutoFit/>
          </a:bodyPr>
          <a:lstStyle/>
          <a:p>
            <a:r>
              <a:rPr lang="en-US" sz="1000" dirty="0">
                <a:solidFill>
                  <a:schemeClr val="bg1"/>
                </a:solidFill>
              </a:rPr>
              <a:t>(From Yuting Ng, 2013)</a:t>
            </a:r>
          </a:p>
        </p:txBody>
      </p:sp>
      <p:sp>
        <p:nvSpPr>
          <p:cNvPr id="17" name="TextBox 16">
            <a:extLst>
              <a:ext uri="{FF2B5EF4-FFF2-40B4-BE49-F238E27FC236}">
                <a16:creationId xmlns:a16="http://schemas.microsoft.com/office/drawing/2014/main" id="{1EDF7C88-3186-429E-B7DA-317086838DF6}"/>
              </a:ext>
            </a:extLst>
          </p:cNvPr>
          <p:cNvSpPr txBox="1"/>
          <p:nvPr/>
        </p:nvSpPr>
        <p:spPr>
          <a:xfrm>
            <a:off x="4827975" y="6455320"/>
            <a:ext cx="1088380" cy="246221"/>
          </a:xfrm>
          <a:prstGeom prst="rect">
            <a:avLst/>
          </a:prstGeom>
          <a:noFill/>
        </p:spPr>
        <p:txBody>
          <a:bodyPr wrap="square">
            <a:spAutoFit/>
          </a:bodyPr>
          <a:lstStyle/>
          <a:p>
            <a:r>
              <a:rPr lang="en-US" sz="1000" dirty="0"/>
              <a:t>(From Wikipedia)</a:t>
            </a:r>
          </a:p>
        </p:txBody>
      </p:sp>
      <p:sp>
        <p:nvSpPr>
          <p:cNvPr id="18" name="TextBox 17">
            <a:extLst>
              <a:ext uri="{FF2B5EF4-FFF2-40B4-BE49-F238E27FC236}">
                <a16:creationId xmlns:a16="http://schemas.microsoft.com/office/drawing/2014/main" id="{76ECA605-F1B8-453A-9B57-CB627D2A47AF}"/>
              </a:ext>
            </a:extLst>
          </p:cNvPr>
          <p:cNvSpPr txBox="1"/>
          <p:nvPr/>
        </p:nvSpPr>
        <p:spPr>
          <a:xfrm>
            <a:off x="1017357" y="1369290"/>
            <a:ext cx="5301661" cy="1569660"/>
          </a:xfrm>
          <a:prstGeom prst="rect">
            <a:avLst/>
          </a:prstGeom>
          <a:noFill/>
        </p:spPr>
        <p:txBody>
          <a:bodyPr wrap="square">
            <a:spAutoFit/>
          </a:bodyPr>
          <a:lstStyle/>
          <a:p>
            <a:pPr marL="285750" indent="-285750">
              <a:buFont typeface="Arial" panose="020B0604020202020204" pitchFamily="34" charset="0"/>
              <a:buChar char="•"/>
            </a:pPr>
            <a:r>
              <a:rPr lang="en-US" sz="1600" dirty="0"/>
              <a:t>The Earth’s radiation belts are composed of electrons interacting with the planetary magnetic field in 3 main motions:</a:t>
            </a:r>
          </a:p>
          <a:p>
            <a:pPr marL="800100" lvl="1" indent="-342900">
              <a:buAutoNum type="arabicParenR"/>
            </a:pPr>
            <a:r>
              <a:rPr lang="en-US" sz="1600" dirty="0"/>
              <a:t>Gyro motion (~1 ms)</a:t>
            </a:r>
          </a:p>
          <a:p>
            <a:pPr marL="800100" lvl="1" indent="-342900">
              <a:buAutoNum type="arabicParenR"/>
            </a:pPr>
            <a:r>
              <a:rPr lang="en-US" sz="1600" dirty="0"/>
              <a:t>Bounce motion (~0.1-1.0 s)</a:t>
            </a:r>
          </a:p>
          <a:p>
            <a:pPr marL="800100" lvl="1" indent="-342900">
              <a:buAutoNum type="arabicParenR"/>
            </a:pPr>
            <a:r>
              <a:rPr lang="en-US" sz="1600" dirty="0"/>
              <a:t>Drift motion (~1-10 min)</a:t>
            </a:r>
          </a:p>
        </p:txBody>
      </p:sp>
      <p:pic>
        <p:nvPicPr>
          <p:cNvPr id="3078" name="Picture 6">
            <a:extLst>
              <a:ext uri="{FF2B5EF4-FFF2-40B4-BE49-F238E27FC236}">
                <a16:creationId xmlns:a16="http://schemas.microsoft.com/office/drawing/2014/main" id="{58B1E53E-53BC-4C6C-9D6A-3356EB5BE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307" y="511774"/>
            <a:ext cx="4670326" cy="365187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8BC2118-721B-4096-BBCC-1A5CE8F77C6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sp>
        <p:nvSpPr>
          <p:cNvPr id="13" name="TextBox 12">
            <a:extLst>
              <a:ext uri="{FF2B5EF4-FFF2-40B4-BE49-F238E27FC236}">
                <a16:creationId xmlns:a16="http://schemas.microsoft.com/office/drawing/2014/main" id="{BD0C9470-0058-4993-A592-F01F9FBD6174}"/>
              </a:ext>
            </a:extLst>
          </p:cNvPr>
          <p:cNvSpPr txBox="1"/>
          <p:nvPr/>
        </p:nvSpPr>
        <p:spPr>
          <a:xfrm>
            <a:off x="6435307" y="4682380"/>
            <a:ext cx="4954437" cy="1323439"/>
          </a:xfrm>
          <a:prstGeom prst="rect">
            <a:avLst/>
          </a:prstGeom>
          <a:noFill/>
        </p:spPr>
        <p:txBody>
          <a:bodyPr wrap="square">
            <a:spAutoFit/>
          </a:bodyPr>
          <a:lstStyle/>
          <a:p>
            <a:pPr marL="285750" indent="-285750">
              <a:buFont typeface="Arial" panose="020B0604020202020204" pitchFamily="34" charset="0"/>
              <a:buChar char="•"/>
            </a:pPr>
            <a:r>
              <a:rPr lang="en-US" sz="1600" dirty="0"/>
              <a:t>Pitch angle isotropy is defined by how electron population velocity pitch angles are distributed:</a:t>
            </a:r>
          </a:p>
          <a:p>
            <a:pPr marL="742950" lvl="1" indent="-285750">
              <a:buFont typeface="Arial" panose="020B0604020202020204" pitchFamily="34" charset="0"/>
              <a:buChar char="•"/>
            </a:pPr>
            <a:r>
              <a:rPr lang="en-US" sz="1600" u="sng" dirty="0"/>
              <a:t>Isotropic:</a:t>
            </a:r>
            <a:r>
              <a:rPr lang="en-US" sz="1600" dirty="0"/>
              <a:t> Pitch angles are pointed everywhere equally</a:t>
            </a:r>
          </a:p>
          <a:p>
            <a:pPr marL="742950" lvl="1" indent="-285750">
              <a:buFont typeface="Arial" panose="020B0604020202020204" pitchFamily="34" charset="0"/>
              <a:buChar char="•"/>
            </a:pPr>
            <a:r>
              <a:rPr lang="en-US" sz="1600" u="sng" dirty="0"/>
              <a:t>Anisotropic:</a:t>
            </a:r>
            <a:r>
              <a:rPr lang="en-US" sz="1600" dirty="0"/>
              <a:t> Pitch angles are pointed unevenly </a:t>
            </a:r>
          </a:p>
        </p:txBody>
      </p:sp>
    </p:spTree>
    <p:extLst>
      <p:ext uri="{BB962C8B-B14F-4D97-AF65-F5344CB8AC3E}">
        <p14:creationId xmlns:p14="http://schemas.microsoft.com/office/powerpoint/2010/main" val="3222086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87077F-B6DC-4B0E-A5D0-DD7AC45A41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963" y="1473180"/>
            <a:ext cx="3952932" cy="2883004"/>
          </a:xfrm>
        </p:spPr>
      </p:pic>
      <p:sp>
        <p:nvSpPr>
          <p:cNvPr id="6" name="TextBox 5">
            <a:extLst>
              <a:ext uri="{FF2B5EF4-FFF2-40B4-BE49-F238E27FC236}">
                <a16:creationId xmlns:a16="http://schemas.microsoft.com/office/drawing/2014/main" id="{2CE7D87D-680A-4210-8AE0-A62DAD2258B7}"/>
              </a:ext>
            </a:extLst>
          </p:cNvPr>
          <p:cNvSpPr txBox="1"/>
          <p:nvPr/>
        </p:nvSpPr>
        <p:spPr>
          <a:xfrm>
            <a:off x="4649721" y="4343652"/>
            <a:ext cx="939690" cy="246221"/>
          </a:xfrm>
          <a:prstGeom prst="rect">
            <a:avLst/>
          </a:prstGeom>
          <a:noFill/>
        </p:spPr>
        <p:txBody>
          <a:bodyPr wrap="square">
            <a:spAutoFit/>
          </a:bodyPr>
          <a:lstStyle/>
          <a:p>
            <a:r>
              <a:rPr lang="en-US" sz="1000" dirty="0"/>
              <a:t>(From NASA)</a:t>
            </a:r>
          </a:p>
        </p:txBody>
      </p:sp>
      <p:sp>
        <p:nvSpPr>
          <p:cNvPr id="11" name="TextBox 10">
            <a:extLst>
              <a:ext uri="{FF2B5EF4-FFF2-40B4-BE49-F238E27FC236}">
                <a16:creationId xmlns:a16="http://schemas.microsoft.com/office/drawing/2014/main" id="{32943457-EC9D-47D1-B733-90C96FAFB0C4}"/>
              </a:ext>
            </a:extLst>
          </p:cNvPr>
          <p:cNvSpPr txBox="1"/>
          <p:nvPr/>
        </p:nvSpPr>
        <p:spPr>
          <a:xfrm>
            <a:off x="1608887" y="4778376"/>
            <a:ext cx="5880049" cy="1569660"/>
          </a:xfrm>
          <a:prstGeom prst="rect">
            <a:avLst/>
          </a:prstGeom>
          <a:noFill/>
        </p:spPr>
        <p:txBody>
          <a:bodyPr wrap="square">
            <a:spAutoFit/>
          </a:bodyPr>
          <a:lstStyle/>
          <a:p>
            <a:pPr marL="285750" indent="-285750">
              <a:buFont typeface="Arial" panose="020B0604020202020204" pitchFamily="34" charset="0"/>
              <a:buChar char="•"/>
            </a:pPr>
            <a:r>
              <a:rPr lang="en-US" sz="1600" u="sng" dirty="0"/>
              <a:t>Microbursts:</a:t>
            </a:r>
          </a:p>
          <a:p>
            <a:pPr marL="742950" lvl="1" indent="-285750">
              <a:buFont typeface="Arial" panose="020B0604020202020204" pitchFamily="34" charset="0"/>
              <a:buChar char="•"/>
            </a:pPr>
            <a:r>
              <a:rPr lang="en-US" sz="1600" dirty="0">
                <a:latin typeface="Calibri (Body)"/>
                <a:cs typeface="Calibri" panose="020F0502020204030204" pitchFamily="34" charset="0"/>
              </a:rPr>
              <a:t>&lt;1s duration streams of MeV-energy electrons often observed in the auroral regions of the inner magnetosphere </a:t>
            </a:r>
          </a:p>
          <a:p>
            <a:pPr marL="742950" lvl="1" indent="-285750">
              <a:buFont typeface="Arial" panose="020B0604020202020204" pitchFamily="34" charset="0"/>
              <a:buChar char="•"/>
            </a:pPr>
            <a:r>
              <a:rPr lang="en-US" sz="1600" dirty="0"/>
              <a:t>Microbursts have been previously associated with chorus wave activity</a:t>
            </a:r>
          </a:p>
          <a:p>
            <a:pPr marL="742950" lvl="1" indent="-285750">
              <a:buFont typeface="Arial" panose="020B0604020202020204" pitchFamily="34" charset="0"/>
              <a:buChar char="•"/>
            </a:pPr>
            <a:r>
              <a:rPr lang="en-US" sz="1600" dirty="0"/>
              <a:t>Most frequent in the morning magnetic local time region</a:t>
            </a:r>
          </a:p>
        </p:txBody>
      </p:sp>
      <p:pic>
        <p:nvPicPr>
          <p:cNvPr id="2" name="Picture 1">
            <a:extLst>
              <a:ext uri="{FF2B5EF4-FFF2-40B4-BE49-F238E27FC236}">
                <a16:creationId xmlns:a16="http://schemas.microsoft.com/office/drawing/2014/main" id="{BE55468A-71D7-49AF-B4AB-F3BAED56287B}"/>
              </a:ext>
            </a:extLst>
          </p:cNvPr>
          <p:cNvPicPr>
            <a:picLocks noChangeAspect="1"/>
          </p:cNvPicPr>
          <p:nvPr/>
        </p:nvPicPr>
        <p:blipFill rotWithShape="1">
          <a:blip r:embed="rId3"/>
          <a:srcRect r="16332" b="-6353"/>
          <a:stretch/>
        </p:blipFill>
        <p:spPr>
          <a:xfrm>
            <a:off x="6794766" y="1798743"/>
            <a:ext cx="4049166" cy="550668"/>
          </a:xfrm>
          <a:prstGeom prst="rect">
            <a:avLst/>
          </a:prstGeom>
          <a:ln w="19050">
            <a:solidFill>
              <a:schemeClr val="tx1"/>
            </a:solidFill>
          </a:ln>
        </p:spPr>
      </p:pic>
      <p:sp>
        <p:nvSpPr>
          <p:cNvPr id="12" name="Title 1">
            <a:extLst>
              <a:ext uri="{FF2B5EF4-FFF2-40B4-BE49-F238E27FC236}">
                <a16:creationId xmlns:a16="http://schemas.microsoft.com/office/drawing/2014/main" id="{E0728376-90D0-44CE-905F-FF49AF02C7D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Introduction</a:t>
            </a:r>
          </a:p>
        </p:txBody>
      </p:sp>
      <p:pic>
        <p:nvPicPr>
          <p:cNvPr id="2052" name="Picture 4">
            <a:extLst>
              <a:ext uri="{FF2B5EF4-FFF2-40B4-BE49-F238E27FC236}">
                <a16:creationId xmlns:a16="http://schemas.microsoft.com/office/drawing/2014/main" id="{72E4DBF2-0B2C-4000-84FC-B43F9F1E9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6966" y="2987561"/>
            <a:ext cx="4056834" cy="3581631"/>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D9EB1AA-52C6-4D97-9B2D-1F15441ADAA5}"/>
              </a:ext>
            </a:extLst>
          </p:cNvPr>
          <p:cNvSpPr txBox="1"/>
          <p:nvPr/>
        </p:nvSpPr>
        <p:spPr>
          <a:xfrm>
            <a:off x="9325383" y="2349411"/>
            <a:ext cx="1701690" cy="246221"/>
          </a:xfrm>
          <a:prstGeom prst="rect">
            <a:avLst/>
          </a:prstGeom>
          <a:noFill/>
        </p:spPr>
        <p:txBody>
          <a:bodyPr wrap="square">
            <a:spAutoFit/>
          </a:bodyPr>
          <a:lstStyle/>
          <a:p>
            <a:r>
              <a:rPr lang="en-US" sz="1000" dirty="0"/>
              <a:t>(From O’Brien et al, 2003)</a:t>
            </a:r>
          </a:p>
        </p:txBody>
      </p:sp>
      <p:sp>
        <p:nvSpPr>
          <p:cNvPr id="3" name="TextBox 2">
            <a:extLst>
              <a:ext uri="{FF2B5EF4-FFF2-40B4-BE49-F238E27FC236}">
                <a16:creationId xmlns:a16="http://schemas.microsoft.com/office/drawing/2014/main" id="{787AA4C9-E9B4-4A20-A111-077F24E3D6C9}"/>
              </a:ext>
            </a:extLst>
          </p:cNvPr>
          <p:cNvSpPr txBox="1"/>
          <p:nvPr/>
        </p:nvSpPr>
        <p:spPr>
          <a:xfrm>
            <a:off x="7049495" y="1354132"/>
            <a:ext cx="3539707" cy="338554"/>
          </a:xfrm>
          <a:prstGeom prst="rect">
            <a:avLst/>
          </a:prstGeom>
          <a:noFill/>
        </p:spPr>
        <p:txBody>
          <a:bodyPr wrap="square" rtlCol="0">
            <a:spAutoFit/>
          </a:bodyPr>
          <a:lstStyle/>
          <a:p>
            <a:pPr algn="ctr"/>
            <a:r>
              <a:rPr lang="en-US" sz="1600" dirty="0"/>
              <a:t>Microburst detection algorithm:</a:t>
            </a:r>
          </a:p>
        </p:txBody>
      </p:sp>
    </p:spTree>
    <p:extLst>
      <p:ext uri="{BB962C8B-B14F-4D97-AF65-F5344CB8AC3E}">
        <p14:creationId xmlns:p14="http://schemas.microsoft.com/office/powerpoint/2010/main" val="1081517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E3E8729-AA17-44AB-A5CC-E51C60EEBF34}"/>
              </a:ext>
            </a:extLst>
          </p:cNvPr>
          <p:cNvPicPr>
            <a:picLocks noChangeAspect="1"/>
          </p:cNvPicPr>
          <p:nvPr/>
        </p:nvPicPr>
        <p:blipFill>
          <a:blip r:embed="rId2"/>
          <a:stretch>
            <a:fillRect/>
          </a:stretch>
        </p:blipFill>
        <p:spPr>
          <a:xfrm>
            <a:off x="7064506" y="407135"/>
            <a:ext cx="3625587" cy="3290148"/>
          </a:xfrm>
          <a:prstGeom prst="rect">
            <a:avLst/>
          </a:prstGeom>
        </p:spPr>
      </p:pic>
      <p:sp>
        <p:nvSpPr>
          <p:cNvPr id="2" name="Title 1">
            <a:extLst>
              <a:ext uri="{FF2B5EF4-FFF2-40B4-BE49-F238E27FC236}">
                <a16:creationId xmlns:a16="http://schemas.microsoft.com/office/drawing/2014/main" id="{4591C8F4-CD5A-49A0-B991-0E2C1863B1CE}"/>
              </a:ext>
            </a:extLst>
          </p:cNvPr>
          <p:cNvSpPr>
            <a:spLocks noGrp="1"/>
          </p:cNvSpPr>
          <p:nvPr>
            <p:ph type="title"/>
          </p:nvPr>
        </p:nvSpPr>
        <p:spPr/>
        <p:txBody>
          <a:bodyPr/>
          <a:lstStyle/>
          <a:p>
            <a:r>
              <a:rPr lang="en-US" dirty="0"/>
              <a:t>Mission Background</a:t>
            </a:r>
          </a:p>
        </p:txBody>
      </p:sp>
      <p:pic>
        <p:nvPicPr>
          <p:cNvPr id="4" name="Picture 3" descr="Diagram&#10;&#10;Description automatically generated">
            <a:extLst>
              <a:ext uri="{FF2B5EF4-FFF2-40B4-BE49-F238E27FC236}">
                <a16:creationId xmlns:a16="http://schemas.microsoft.com/office/drawing/2014/main" id="{1EB4C642-C715-40A1-B678-D96FF69E6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85" y="3135549"/>
            <a:ext cx="4141558" cy="3018846"/>
          </a:xfrm>
          <a:prstGeom prst="rect">
            <a:avLst/>
          </a:prstGeom>
          <a:ln w="28575">
            <a:solidFill>
              <a:schemeClr val="tx1"/>
            </a:solidFill>
          </a:ln>
        </p:spPr>
      </p:pic>
      <p:sp>
        <p:nvSpPr>
          <p:cNvPr id="5" name="TextBox 4">
            <a:extLst>
              <a:ext uri="{FF2B5EF4-FFF2-40B4-BE49-F238E27FC236}">
                <a16:creationId xmlns:a16="http://schemas.microsoft.com/office/drawing/2014/main" id="{F603F547-CEBF-4252-BE7D-3D91CC38EF82}"/>
              </a:ext>
            </a:extLst>
          </p:cNvPr>
          <p:cNvSpPr txBox="1"/>
          <p:nvPr/>
        </p:nvSpPr>
        <p:spPr>
          <a:xfrm>
            <a:off x="3690157" y="6154395"/>
            <a:ext cx="1529875" cy="246221"/>
          </a:xfrm>
          <a:prstGeom prst="rect">
            <a:avLst/>
          </a:prstGeom>
          <a:noFill/>
        </p:spPr>
        <p:txBody>
          <a:bodyPr wrap="square">
            <a:spAutoFit/>
          </a:bodyPr>
          <a:lstStyle/>
          <a:p>
            <a:r>
              <a:rPr lang="en-US" sz="1000" dirty="0"/>
              <a:t>(From Blake et al, 1996)</a:t>
            </a:r>
          </a:p>
        </p:txBody>
      </p:sp>
      <p:sp>
        <p:nvSpPr>
          <p:cNvPr id="6" name="TextBox 5">
            <a:extLst>
              <a:ext uri="{FF2B5EF4-FFF2-40B4-BE49-F238E27FC236}">
                <a16:creationId xmlns:a16="http://schemas.microsoft.com/office/drawing/2014/main" id="{097824C4-03DF-4F91-BC25-EAB416A2F330}"/>
              </a:ext>
            </a:extLst>
          </p:cNvPr>
          <p:cNvSpPr txBox="1"/>
          <p:nvPr/>
        </p:nvSpPr>
        <p:spPr>
          <a:xfrm>
            <a:off x="5598543" y="3910043"/>
            <a:ext cx="6425817" cy="2062103"/>
          </a:xfrm>
          <a:prstGeom prst="rect">
            <a:avLst/>
          </a:prstGeom>
          <a:noFill/>
        </p:spPr>
        <p:txBody>
          <a:bodyPr wrap="square">
            <a:spAutoFit/>
          </a:bodyPr>
          <a:lstStyle/>
          <a:p>
            <a:pPr marL="285750" indent="-285750">
              <a:buFont typeface="Arial" panose="020B0604020202020204" pitchFamily="34" charset="0"/>
              <a:buChar char="•"/>
            </a:pPr>
            <a:r>
              <a:rPr lang="en-US" sz="1600" dirty="0"/>
              <a:t>HILT instrument onboard the SAMPEX satellite consisted of a 4x4 Silicon detector array that recorded &gt;1 MeV electron counts</a:t>
            </a:r>
          </a:p>
          <a:p>
            <a:pPr marL="285750" indent="-285750">
              <a:buFont typeface="Arial" panose="020B0604020202020204" pitchFamily="34" charset="0"/>
              <a:buChar char="•"/>
            </a:pPr>
            <a:r>
              <a:rPr lang="en-US" sz="1600" dirty="0"/>
              <a:t>Ratio of electron counts from detector rows 1 and 4 gives </a:t>
            </a:r>
            <a:r>
              <a:rPr lang="en-US" sz="1600" u="sng" dirty="0"/>
              <a:t>pitch angle isotropy</a:t>
            </a:r>
            <a:r>
              <a:rPr lang="en-US" sz="1600" dirty="0"/>
              <a:t>:</a:t>
            </a:r>
          </a:p>
          <a:p>
            <a:pPr marL="742950" lvl="1" indent="-285750">
              <a:buFont typeface="Arial" panose="020B0604020202020204" pitchFamily="34" charset="0"/>
              <a:buChar char="•"/>
            </a:pPr>
            <a:r>
              <a:rPr lang="en-US" sz="1600" dirty="0"/>
              <a:t>Iso = 0  -&gt;  Anisotropic</a:t>
            </a:r>
          </a:p>
          <a:p>
            <a:pPr marL="742950" lvl="1" indent="-285750">
              <a:buFont typeface="Arial" panose="020B0604020202020204" pitchFamily="34" charset="0"/>
              <a:buChar char="•"/>
            </a:pPr>
            <a:r>
              <a:rPr lang="en-US" sz="1600" dirty="0"/>
              <a:t>Iso = 1  -&gt;  Isotropic</a:t>
            </a:r>
          </a:p>
          <a:p>
            <a:pPr lvl="1"/>
            <a:endParaRPr lang="en-US" sz="1600" dirty="0"/>
          </a:p>
          <a:p>
            <a:r>
              <a:rPr lang="en-US" sz="1600" dirty="0"/>
              <a:t>Isotropy Index Calculation:</a:t>
            </a:r>
          </a:p>
        </p:txBody>
      </p:sp>
      <p:sp>
        <p:nvSpPr>
          <p:cNvPr id="8" name="Rectangle 7">
            <a:extLst>
              <a:ext uri="{FF2B5EF4-FFF2-40B4-BE49-F238E27FC236}">
                <a16:creationId xmlns:a16="http://schemas.microsoft.com/office/drawing/2014/main" id="{56F8EC77-5529-49DB-A432-3CC8CD83B83B}"/>
              </a:ext>
            </a:extLst>
          </p:cNvPr>
          <p:cNvSpPr/>
          <p:nvPr/>
        </p:nvSpPr>
        <p:spPr>
          <a:xfrm>
            <a:off x="1045144" y="1780337"/>
            <a:ext cx="5623075" cy="1077218"/>
          </a:xfrm>
          <a:prstGeom prst="rect">
            <a:avLst/>
          </a:prstGeom>
        </p:spPr>
        <p:txBody>
          <a:bodyPr wrap="square">
            <a:spAutoFit/>
          </a:bodyPr>
          <a:lstStyle/>
          <a:p>
            <a:pPr marL="285750" indent="-285750">
              <a:buFont typeface="Arial" panose="020B0604020202020204" pitchFamily="34" charset="0"/>
              <a:buChar char="•"/>
            </a:pPr>
            <a:r>
              <a:rPr lang="en-US" sz="1600" dirty="0"/>
              <a:t>SAMPEX satellite collected information about particles in the Earth’s radiation belts in near polar orbit from 1992-2012</a:t>
            </a:r>
          </a:p>
          <a:p>
            <a:pPr marL="285750" indent="-285750">
              <a:buFont typeface="Arial" panose="020B0604020202020204" pitchFamily="34" charset="0"/>
              <a:buChar char="•"/>
            </a:pPr>
            <a:r>
              <a:rPr lang="en-US" sz="1600" dirty="0"/>
              <a:t>First spacecraft in the NASA Small Explorer program</a:t>
            </a:r>
          </a:p>
          <a:p>
            <a:pPr marL="285750" indent="-285750">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id="{430F8A77-B002-40B3-A289-69BF06C24778}"/>
              </a:ext>
            </a:extLst>
          </p:cNvPr>
          <p:cNvPicPr>
            <a:picLocks noChangeAspect="1"/>
          </p:cNvPicPr>
          <p:nvPr/>
        </p:nvPicPr>
        <p:blipFill rotWithShape="1">
          <a:blip r:embed="rId4"/>
          <a:srcRect r="25372"/>
          <a:stretch/>
        </p:blipFill>
        <p:spPr>
          <a:xfrm>
            <a:off x="8126943" y="5524920"/>
            <a:ext cx="3723739" cy="604138"/>
          </a:xfrm>
          <a:prstGeom prst="rect">
            <a:avLst/>
          </a:prstGeom>
          <a:ln w="19050">
            <a:solidFill>
              <a:schemeClr val="tx1"/>
            </a:solidFill>
          </a:ln>
        </p:spPr>
      </p:pic>
      <p:sp>
        <p:nvSpPr>
          <p:cNvPr id="13" name="TextBox 12">
            <a:extLst>
              <a:ext uri="{FF2B5EF4-FFF2-40B4-BE49-F238E27FC236}">
                <a16:creationId xmlns:a16="http://schemas.microsoft.com/office/drawing/2014/main" id="{C2AD5BA6-0A1F-4110-8360-417818050358}"/>
              </a:ext>
            </a:extLst>
          </p:cNvPr>
          <p:cNvSpPr txBox="1"/>
          <p:nvPr/>
        </p:nvSpPr>
        <p:spPr>
          <a:xfrm>
            <a:off x="8988403" y="3574173"/>
            <a:ext cx="1701690" cy="246221"/>
          </a:xfrm>
          <a:prstGeom prst="rect">
            <a:avLst/>
          </a:prstGeom>
          <a:noFill/>
        </p:spPr>
        <p:txBody>
          <a:bodyPr wrap="square">
            <a:spAutoFit/>
          </a:bodyPr>
          <a:lstStyle/>
          <a:p>
            <a:r>
              <a:rPr lang="en-US" sz="1000" dirty="0"/>
              <a:t>(From O’Brien et al, 2004)</a:t>
            </a:r>
          </a:p>
        </p:txBody>
      </p:sp>
    </p:spTree>
    <p:extLst>
      <p:ext uri="{BB962C8B-B14F-4D97-AF65-F5344CB8AC3E}">
        <p14:creationId xmlns:p14="http://schemas.microsoft.com/office/powerpoint/2010/main" val="2616325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C4304B1C-008F-495E-B375-D5C26078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612" y="196117"/>
            <a:ext cx="3341060" cy="2863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FFF59-A7F3-4D06-82DF-C621767722D0}"/>
              </a:ext>
            </a:extLst>
          </p:cNvPr>
          <p:cNvSpPr>
            <a:spLocks noGrp="1"/>
          </p:cNvSpPr>
          <p:nvPr>
            <p:ph type="title"/>
          </p:nvPr>
        </p:nvSpPr>
        <p:spPr/>
        <p:txBody>
          <a:bodyPr/>
          <a:lstStyle/>
          <a:p>
            <a:r>
              <a:rPr lang="en-US" dirty="0"/>
              <a:t>Statistical Year Study</a:t>
            </a:r>
          </a:p>
        </p:txBody>
      </p:sp>
      <p:sp>
        <p:nvSpPr>
          <p:cNvPr id="5" name="Rectangle 4">
            <a:extLst>
              <a:ext uri="{FF2B5EF4-FFF2-40B4-BE49-F238E27FC236}">
                <a16:creationId xmlns:a16="http://schemas.microsoft.com/office/drawing/2014/main" id="{24E24AC9-90CA-4D17-8A49-03173E79EE7A}"/>
              </a:ext>
            </a:extLst>
          </p:cNvPr>
          <p:cNvSpPr/>
          <p:nvPr/>
        </p:nvSpPr>
        <p:spPr>
          <a:xfrm>
            <a:off x="1040832" y="1585246"/>
            <a:ext cx="6442148" cy="4524315"/>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SAMPEX electron counts data selected from the year 1993</a:t>
            </a:r>
          </a:p>
          <a:p>
            <a:pPr marL="800100" lvl="1" indent="-342900">
              <a:buFont typeface="+mj-lt"/>
              <a:buAutoNum type="arabicPeriod"/>
            </a:pPr>
            <a:r>
              <a:rPr lang="en-US" sz="1600" dirty="0"/>
              <a:t>Analysis of correlations between isotropy index, microburst magnitude, and spatial parameters</a:t>
            </a:r>
          </a:p>
          <a:p>
            <a:pPr marL="800100" lvl="1" indent="-342900">
              <a:buFont typeface="+mj-lt"/>
              <a:buAutoNum type="arabicPeriod"/>
            </a:pPr>
            <a:endParaRPr lang="en-US" sz="1600" dirty="0"/>
          </a:p>
          <a:p>
            <a:pPr lvl="1"/>
            <a:r>
              <a:rPr lang="en-US" sz="1600" dirty="0"/>
              <a:t>Microburst magnitude calculation:</a:t>
            </a:r>
          </a:p>
          <a:p>
            <a:endParaRPr lang="en-US" sz="1600" u="sng" dirty="0"/>
          </a:p>
          <a:p>
            <a:endParaRPr lang="en-US" sz="1600" u="sng" dirty="0"/>
          </a:p>
          <a:p>
            <a:endParaRPr lang="en-US" sz="1600" u="sng" dirty="0"/>
          </a:p>
          <a:p>
            <a:endParaRPr lang="en-US" sz="1600" u="sng" dirty="0"/>
          </a:p>
          <a:p>
            <a:pPr marL="285750" indent="-285750">
              <a:buFont typeface="Arial" panose="020B0604020202020204" pitchFamily="34" charset="0"/>
              <a:buChar char="•"/>
            </a:pPr>
            <a:r>
              <a:rPr lang="en-US" sz="1600" u="sng" dirty="0"/>
              <a:t>Results:</a:t>
            </a:r>
            <a:endParaRPr lang="en-US" sz="1600" dirty="0"/>
          </a:p>
          <a:p>
            <a:pPr marL="800100" lvl="1" indent="-342900">
              <a:buFont typeface="+mj-lt"/>
              <a:buAutoNum type="arabicPeriod"/>
            </a:pPr>
            <a:r>
              <a:rPr lang="en-US" sz="1600" dirty="0"/>
              <a:t>Positive correlation between microburst isotropy index and microburst magnitude:</a:t>
            </a:r>
          </a:p>
          <a:p>
            <a:pPr marL="1257300" lvl="2" indent="-342900">
              <a:buFont typeface="+mj-lt"/>
              <a:buAutoNum type="alphaLcParenR"/>
            </a:pPr>
            <a:r>
              <a:rPr lang="en-US" sz="1600" dirty="0"/>
              <a:t>Low magnitude: 0.2 – 1.0 isotropy index</a:t>
            </a:r>
          </a:p>
          <a:p>
            <a:pPr marL="1257300" lvl="2" indent="-342900">
              <a:buFont typeface="+mj-lt"/>
              <a:buAutoNum type="alphaLcParenR"/>
            </a:pPr>
            <a:r>
              <a:rPr lang="en-US" sz="1600" dirty="0"/>
              <a:t>High magnitude: ~1.0 isotropy index</a:t>
            </a:r>
          </a:p>
          <a:p>
            <a:pPr marL="800100" lvl="1" indent="-342900">
              <a:buFont typeface="+mj-lt"/>
              <a:buAutoNum type="arabicPeriod"/>
            </a:pPr>
            <a:r>
              <a:rPr lang="en-US" sz="1600" dirty="0"/>
              <a:t>High isotropy difference in the evening MLT range, medium isotropy in the midnight-morning MLT range, and low isotropy in the noon MLT range</a:t>
            </a:r>
          </a:p>
        </p:txBody>
      </p:sp>
      <p:pic>
        <p:nvPicPr>
          <p:cNvPr id="3" name="Picture 2">
            <a:extLst>
              <a:ext uri="{FF2B5EF4-FFF2-40B4-BE49-F238E27FC236}">
                <a16:creationId xmlns:a16="http://schemas.microsoft.com/office/drawing/2014/main" id="{E0A5E6F2-702B-4E03-8AD6-BDDA2203C8CC}"/>
              </a:ext>
            </a:extLst>
          </p:cNvPr>
          <p:cNvPicPr>
            <a:picLocks noChangeAspect="1"/>
          </p:cNvPicPr>
          <p:nvPr/>
        </p:nvPicPr>
        <p:blipFill rotWithShape="1">
          <a:blip r:embed="rId3"/>
          <a:srcRect l="4016" r="30353"/>
          <a:stretch/>
        </p:blipFill>
        <p:spPr>
          <a:xfrm>
            <a:off x="3220287" y="3250078"/>
            <a:ext cx="3328681" cy="597325"/>
          </a:xfrm>
          <a:prstGeom prst="rect">
            <a:avLst/>
          </a:prstGeom>
          <a:ln w="19050">
            <a:solidFill>
              <a:schemeClr val="tx1"/>
            </a:solidFill>
          </a:ln>
        </p:spPr>
      </p:pic>
      <p:pic>
        <p:nvPicPr>
          <p:cNvPr id="1032" name="Picture 8">
            <a:extLst>
              <a:ext uri="{FF2B5EF4-FFF2-40B4-BE49-F238E27FC236}">
                <a16:creationId xmlns:a16="http://schemas.microsoft.com/office/drawing/2014/main" id="{872E3E74-A7CA-46E3-A4A0-78A2A5D3B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609" y="3504911"/>
            <a:ext cx="3428450" cy="29879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F3FA593-85A8-4DD8-BD41-71451F9098D4}"/>
              </a:ext>
            </a:extLst>
          </p:cNvPr>
          <p:cNvSpPr/>
          <p:nvPr/>
        </p:nvSpPr>
        <p:spPr>
          <a:xfrm>
            <a:off x="8821525" y="3083386"/>
            <a:ext cx="768870" cy="307777"/>
          </a:xfrm>
          <a:prstGeom prst="rect">
            <a:avLst/>
          </a:prstGeom>
        </p:spPr>
        <p:txBody>
          <a:bodyPr wrap="square">
            <a:spAutoFit/>
          </a:bodyPr>
          <a:lstStyle/>
          <a:p>
            <a:pPr algn="ctr"/>
            <a:r>
              <a:rPr lang="en-US" sz="1400" dirty="0"/>
              <a:t>Figure 1</a:t>
            </a:r>
          </a:p>
        </p:txBody>
      </p:sp>
      <p:sp>
        <p:nvSpPr>
          <p:cNvPr id="14" name="Rectangle 13">
            <a:extLst>
              <a:ext uri="{FF2B5EF4-FFF2-40B4-BE49-F238E27FC236}">
                <a16:creationId xmlns:a16="http://schemas.microsoft.com/office/drawing/2014/main" id="{CF66E6EA-4829-4FC6-9DE4-612A80056040}"/>
              </a:ext>
            </a:extLst>
          </p:cNvPr>
          <p:cNvSpPr/>
          <p:nvPr/>
        </p:nvSpPr>
        <p:spPr>
          <a:xfrm>
            <a:off x="8826050" y="6452734"/>
            <a:ext cx="768870" cy="307777"/>
          </a:xfrm>
          <a:prstGeom prst="rect">
            <a:avLst/>
          </a:prstGeom>
        </p:spPr>
        <p:txBody>
          <a:bodyPr wrap="square">
            <a:spAutoFit/>
          </a:bodyPr>
          <a:lstStyle/>
          <a:p>
            <a:pPr algn="ctr"/>
            <a:r>
              <a:rPr lang="en-US" sz="1400" dirty="0"/>
              <a:t>Figure 2</a:t>
            </a:r>
          </a:p>
        </p:txBody>
      </p:sp>
      <p:sp>
        <p:nvSpPr>
          <p:cNvPr id="15" name="TextBox 14">
            <a:extLst>
              <a:ext uri="{FF2B5EF4-FFF2-40B4-BE49-F238E27FC236}">
                <a16:creationId xmlns:a16="http://schemas.microsoft.com/office/drawing/2014/main" id="{FBB8A01B-07B7-45DD-8766-2C33FD709488}"/>
              </a:ext>
            </a:extLst>
          </p:cNvPr>
          <p:cNvSpPr txBox="1"/>
          <p:nvPr/>
        </p:nvSpPr>
        <p:spPr>
          <a:xfrm>
            <a:off x="5087260" y="3847403"/>
            <a:ext cx="1701690" cy="246221"/>
          </a:xfrm>
          <a:prstGeom prst="rect">
            <a:avLst/>
          </a:prstGeom>
          <a:noFill/>
        </p:spPr>
        <p:txBody>
          <a:bodyPr wrap="square">
            <a:spAutoFit/>
          </a:bodyPr>
          <a:lstStyle/>
          <a:p>
            <a:r>
              <a:rPr lang="en-US" sz="1000" dirty="0"/>
              <a:t>(From O’Brien et al, 2003)</a:t>
            </a:r>
          </a:p>
        </p:txBody>
      </p:sp>
    </p:spTree>
    <p:extLst>
      <p:ext uri="{BB962C8B-B14F-4D97-AF65-F5344CB8AC3E}">
        <p14:creationId xmlns:p14="http://schemas.microsoft.com/office/powerpoint/2010/main" val="215323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C962A5-0AD3-48B5-ABA4-C759D4060C77}"/>
              </a:ext>
            </a:extLst>
          </p:cNvPr>
          <p:cNvPicPr>
            <a:picLocks noChangeAspect="1"/>
          </p:cNvPicPr>
          <p:nvPr/>
        </p:nvPicPr>
        <p:blipFill rotWithShape="1">
          <a:blip r:embed="rId2">
            <a:extLst>
              <a:ext uri="{28A0092B-C50C-407E-A947-70E740481C1C}">
                <a14:useLocalDpi xmlns:a14="http://schemas.microsoft.com/office/drawing/2010/main" val="0"/>
              </a:ext>
            </a:extLst>
          </a:blip>
          <a:srcRect l="3888" r="7354"/>
          <a:stretch/>
        </p:blipFill>
        <p:spPr>
          <a:xfrm>
            <a:off x="7324097" y="797692"/>
            <a:ext cx="4755761" cy="2679052"/>
          </a:xfrm>
          <a:prstGeom prst="rect">
            <a:avLst/>
          </a:prstGeom>
        </p:spPr>
      </p:pic>
      <p:sp>
        <p:nvSpPr>
          <p:cNvPr id="2" name="Title 1">
            <a:extLst>
              <a:ext uri="{FF2B5EF4-FFF2-40B4-BE49-F238E27FC236}">
                <a16:creationId xmlns:a16="http://schemas.microsoft.com/office/drawing/2014/main" id="{50E044B2-7680-4BE0-A3D6-062F52CEC0EA}"/>
              </a:ext>
            </a:extLst>
          </p:cNvPr>
          <p:cNvSpPr>
            <a:spLocks noGrp="1"/>
          </p:cNvSpPr>
          <p:nvPr>
            <p:ph type="title"/>
          </p:nvPr>
        </p:nvSpPr>
        <p:spPr/>
        <p:txBody>
          <a:bodyPr/>
          <a:lstStyle/>
          <a:p>
            <a:r>
              <a:rPr lang="en-US" dirty="0"/>
              <a:t>Storm-time Epoch Analysis</a:t>
            </a:r>
          </a:p>
        </p:txBody>
      </p:sp>
      <p:sp>
        <p:nvSpPr>
          <p:cNvPr id="7" name="Rectangle 6">
            <a:extLst>
              <a:ext uri="{FF2B5EF4-FFF2-40B4-BE49-F238E27FC236}">
                <a16:creationId xmlns:a16="http://schemas.microsoft.com/office/drawing/2014/main" id="{7E2CE7A9-D69F-4580-AA54-37A759E67CFB}"/>
              </a:ext>
            </a:extLst>
          </p:cNvPr>
          <p:cNvSpPr/>
          <p:nvPr/>
        </p:nvSpPr>
        <p:spPr>
          <a:xfrm>
            <a:off x="923385" y="1323376"/>
            <a:ext cx="6469723" cy="2062103"/>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Out of the 9 geomagnetic storms from 1993 with Dst</a:t>
            </a:r>
            <a:r>
              <a:rPr lang="en-US" sz="1600" baseline="-25000" dirty="0"/>
              <a:t>min</a:t>
            </a:r>
            <a:r>
              <a:rPr lang="en-US" sz="1600" dirty="0"/>
              <a:t> &lt; 100 nT, 6 storms with typical Dst profiles were selected for our analysis </a:t>
            </a:r>
          </a:p>
          <a:p>
            <a:pPr marL="800100" lvl="1" indent="-342900">
              <a:buFont typeface="+mj-lt"/>
              <a:buAutoNum type="arabicPeriod"/>
            </a:pPr>
            <a:r>
              <a:rPr lang="en-US" sz="1600" dirty="0"/>
              <a:t>Analysis of storm-time dependence of median microburst isotropy for initial, main, and recovery phases storms</a:t>
            </a:r>
            <a:endParaRPr lang="en-US" sz="1600" u="sng" dirty="0"/>
          </a:p>
          <a:p>
            <a:pPr marL="285750" indent="-285750">
              <a:buFont typeface="Arial" panose="020B0604020202020204" pitchFamily="34" charset="0"/>
              <a:buChar char="•"/>
            </a:pPr>
            <a:r>
              <a:rPr lang="en-US" sz="1600" u="sng" dirty="0"/>
              <a:t>Results:</a:t>
            </a:r>
          </a:p>
          <a:p>
            <a:pPr marL="800100" lvl="1" indent="-342900">
              <a:buFont typeface="+mj-lt"/>
              <a:buAutoNum type="arabicPeriod"/>
            </a:pPr>
            <a:r>
              <a:rPr lang="en-US" sz="1600" dirty="0"/>
              <a:t>Negative trend in median isotropy difference can be seen as storm phases progress</a:t>
            </a:r>
          </a:p>
        </p:txBody>
      </p:sp>
      <p:sp>
        <p:nvSpPr>
          <p:cNvPr id="8" name="Rectangle 7">
            <a:extLst>
              <a:ext uri="{FF2B5EF4-FFF2-40B4-BE49-F238E27FC236}">
                <a16:creationId xmlns:a16="http://schemas.microsoft.com/office/drawing/2014/main" id="{5E1117A2-A53C-4FC1-9AD4-B270E35E3E53}"/>
              </a:ext>
            </a:extLst>
          </p:cNvPr>
          <p:cNvSpPr/>
          <p:nvPr/>
        </p:nvSpPr>
        <p:spPr>
          <a:xfrm>
            <a:off x="1939404" y="6492875"/>
            <a:ext cx="768870" cy="307777"/>
          </a:xfrm>
          <a:prstGeom prst="rect">
            <a:avLst/>
          </a:prstGeom>
        </p:spPr>
        <p:txBody>
          <a:bodyPr wrap="square">
            <a:spAutoFit/>
          </a:bodyPr>
          <a:lstStyle/>
          <a:p>
            <a:pPr algn="ctr"/>
            <a:r>
              <a:rPr lang="en-US" sz="1400" dirty="0"/>
              <a:t>Figure 3</a:t>
            </a:r>
          </a:p>
        </p:txBody>
      </p:sp>
      <p:sp>
        <p:nvSpPr>
          <p:cNvPr id="9" name="Rectangle 8">
            <a:extLst>
              <a:ext uri="{FF2B5EF4-FFF2-40B4-BE49-F238E27FC236}">
                <a16:creationId xmlns:a16="http://schemas.microsoft.com/office/drawing/2014/main" id="{5546EB61-ED94-4ED6-870A-6029F0E56BE7}"/>
              </a:ext>
            </a:extLst>
          </p:cNvPr>
          <p:cNvSpPr/>
          <p:nvPr/>
        </p:nvSpPr>
        <p:spPr>
          <a:xfrm>
            <a:off x="5787458" y="6492874"/>
            <a:ext cx="768870" cy="307777"/>
          </a:xfrm>
          <a:prstGeom prst="rect">
            <a:avLst/>
          </a:prstGeom>
        </p:spPr>
        <p:txBody>
          <a:bodyPr wrap="square">
            <a:spAutoFit/>
          </a:bodyPr>
          <a:lstStyle/>
          <a:p>
            <a:pPr algn="ctr"/>
            <a:r>
              <a:rPr lang="en-US" sz="1400" dirty="0"/>
              <a:t>Figure 4</a:t>
            </a:r>
          </a:p>
        </p:txBody>
      </p:sp>
      <p:sp>
        <p:nvSpPr>
          <p:cNvPr id="10" name="Rectangle 9">
            <a:extLst>
              <a:ext uri="{FF2B5EF4-FFF2-40B4-BE49-F238E27FC236}">
                <a16:creationId xmlns:a16="http://schemas.microsoft.com/office/drawing/2014/main" id="{0392211C-4CAE-42EE-A50B-16040758AA52}"/>
              </a:ext>
            </a:extLst>
          </p:cNvPr>
          <p:cNvSpPr/>
          <p:nvPr/>
        </p:nvSpPr>
        <p:spPr>
          <a:xfrm>
            <a:off x="9701977" y="6492874"/>
            <a:ext cx="768870" cy="307777"/>
          </a:xfrm>
          <a:prstGeom prst="rect">
            <a:avLst/>
          </a:prstGeom>
        </p:spPr>
        <p:txBody>
          <a:bodyPr wrap="square">
            <a:spAutoFit/>
          </a:bodyPr>
          <a:lstStyle/>
          <a:p>
            <a:pPr algn="ctr"/>
            <a:r>
              <a:rPr lang="en-US" sz="1400" dirty="0"/>
              <a:t>Figure 5</a:t>
            </a:r>
          </a:p>
        </p:txBody>
      </p:sp>
      <p:pic>
        <p:nvPicPr>
          <p:cNvPr id="4098" name="Picture 2">
            <a:extLst>
              <a:ext uri="{FF2B5EF4-FFF2-40B4-BE49-F238E27FC236}">
                <a16:creationId xmlns:a16="http://schemas.microsoft.com/office/drawing/2014/main" id="{0EF8EFCD-639E-4165-AC18-914FF2C2F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03" y="3792105"/>
            <a:ext cx="3736052" cy="27426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3532115-7A8D-4726-808A-1DB0EE5AA4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092" y="3792105"/>
            <a:ext cx="3736052" cy="27426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484B554-1833-425A-9D6C-32E9F70BC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681" y="3792105"/>
            <a:ext cx="3784810" cy="274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16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8C9523-A3DC-4926-836D-F29DA0BB600B}"/>
              </a:ext>
            </a:extLst>
          </p:cNvPr>
          <p:cNvSpPr/>
          <p:nvPr/>
        </p:nvSpPr>
        <p:spPr>
          <a:xfrm>
            <a:off x="1939404" y="6487733"/>
            <a:ext cx="768870" cy="307777"/>
          </a:xfrm>
          <a:prstGeom prst="rect">
            <a:avLst/>
          </a:prstGeom>
        </p:spPr>
        <p:txBody>
          <a:bodyPr wrap="square">
            <a:spAutoFit/>
          </a:bodyPr>
          <a:lstStyle/>
          <a:p>
            <a:pPr algn="ctr"/>
            <a:r>
              <a:rPr lang="en-US" sz="1400" dirty="0"/>
              <a:t>Figure 6</a:t>
            </a:r>
          </a:p>
        </p:txBody>
      </p:sp>
      <p:pic>
        <p:nvPicPr>
          <p:cNvPr id="4" name="Picture 3">
            <a:extLst>
              <a:ext uri="{FF2B5EF4-FFF2-40B4-BE49-F238E27FC236}">
                <a16:creationId xmlns:a16="http://schemas.microsoft.com/office/drawing/2014/main" id="{D1FCE344-6BE3-4AE0-9F08-8F32DD9E0015}"/>
              </a:ext>
            </a:extLst>
          </p:cNvPr>
          <p:cNvPicPr>
            <a:picLocks noChangeAspect="1"/>
          </p:cNvPicPr>
          <p:nvPr/>
        </p:nvPicPr>
        <p:blipFill rotWithShape="1">
          <a:blip r:embed="rId2">
            <a:extLst>
              <a:ext uri="{28A0092B-C50C-407E-A947-70E740481C1C}">
                <a14:useLocalDpi xmlns:a14="http://schemas.microsoft.com/office/drawing/2010/main" val="0"/>
              </a:ext>
            </a:extLst>
          </a:blip>
          <a:srcRect l="5538" r="4908"/>
          <a:stretch/>
        </p:blipFill>
        <p:spPr>
          <a:xfrm>
            <a:off x="7393685" y="793470"/>
            <a:ext cx="4798315" cy="2679052"/>
          </a:xfrm>
          <a:prstGeom prst="rect">
            <a:avLst/>
          </a:prstGeom>
        </p:spPr>
      </p:pic>
      <p:sp>
        <p:nvSpPr>
          <p:cNvPr id="2" name="Title 1">
            <a:extLst>
              <a:ext uri="{FF2B5EF4-FFF2-40B4-BE49-F238E27FC236}">
                <a16:creationId xmlns:a16="http://schemas.microsoft.com/office/drawing/2014/main" id="{50E044B2-7680-4BE0-A3D6-062F52CEC0EA}"/>
              </a:ext>
            </a:extLst>
          </p:cNvPr>
          <p:cNvSpPr>
            <a:spLocks noGrp="1"/>
          </p:cNvSpPr>
          <p:nvPr>
            <p:ph type="title"/>
          </p:nvPr>
        </p:nvSpPr>
        <p:spPr/>
        <p:txBody>
          <a:bodyPr/>
          <a:lstStyle/>
          <a:p>
            <a:r>
              <a:rPr lang="en-US" dirty="0"/>
              <a:t>Storm-time Epoch Analysis</a:t>
            </a:r>
          </a:p>
        </p:txBody>
      </p:sp>
      <p:sp>
        <p:nvSpPr>
          <p:cNvPr id="10" name="Rectangle 9">
            <a:extLst>
              <a:ext uri="{FF2B5EF4-FFF2-40B4-BE49-F238E27FC236}">
                <a16:creationId xmlns:a16="http://schemas.microsoft.com/office/drawing/2014/main" id="{33DED226-4FB1-40DE-9AC5-E9BF0FD14C97}"/>
              </a:ext>
            </a:extLst>
          </p:cNvPr>
          <p:cNvSpPr/>
          <p:nvPr/>
        </p:nvSpPr>
        <p:spPr>
          <a:xfrm>
            <a:off x="923385" y="1323376"/>
            <a:ext cx="6470300" cy="2062103"/>
          </a:xfrm>
          <a:prstGeom prst="rect">
            <a:avLst/>
          </a:prstGeom>
        </p:spPr>
        <p:txBody>
          <a:bodyPr wrap="square">
            <a:spAutoFit/>
          </a:bodyPr>
          <a:lstStyle/>
          <a:p>
            <a:pPr marL="285750" indent="-285750">
              <a:buFont typeface="Arial" panose="020B0604020202020204" pitchFamily="34" charset="0"/>
              <a:buChar char="•"/>
            </a:pPr>
            <a:r>
              <a:rPr lang="en-US" sz="1600" u="sng" dirty="0"/>
              <a:t>Methods:</a:t>
            </a:r>
          </a:p>
          <a:p>
            <a:pPr marL="800100" lvl="1" indent="-342900">
              <a:buFont typeface="+mj-lt"/>
              <a:buAutoNum type="arabicPeriod"/>
            </a:pPr>
            <a:r>
              <a:rPr lang="en-US" sz="1600" dirty="0"/>
              <a:t>Out of the 9 geomagnetic storms from 1993 with Dst</a:t>
            </a:r>
            <a:r>
              <a:rPr lang="en-US" sz="1600" baseline="-25000" dirty="0"/>
              <a:t>min</a:t>
            </a:r>
            <a:r>
              <a:rPr lang="en-US" sz="1600" dirty="0"/>
              <a:t> &lt; 100 nT, 6 storms with typical Dst profiles were selected for our analysis </a:t>
            </a:r>
          </a:p>
          <a:p>
            <a:pPr marL="800100" lvl="1" indent="-342900">
              <a:buFont typeface="+mj-lt"/>
              <a:buAutoNum type="arabicPeriod"/>
            </a:pPr>
            <a:r>
              <a:rPr lang="en-US" sz="1600" dirty="0"/>
              <a:t>Analysis of median microburst isotropy vs binned AE indices</a:t>
            </a:r>
          </a:p>
          <a:p>
            <a:pPr marL="800100" lvl="1" indent="-342900">
              <a:buFont typeface="+mj-lt"/>
              <a:buAutoNum type="arabicPeriod"/>
            </a:pPr>
            <a:endParaRPr lang="en-US" sz="1600" u="sng" dirty="0"/>
          </a:p>
          <a:p>
            <a:pPr marL="285750" indent="-285750">
              <a:buFont typeface="Arial" panose="020B0604020202020204" pitchFamily="34" charset="0"/>
              <a:buChar char="•"/>
            </a:pPr>
            <a:r>
              <a:rPr lang="en-US" sz="1600" u="sng" dirty="0"/>
              <a:t>Results:</a:t>
            </a:r>
          </a:p>
          <a:p>
            <a:pPr marL="800100" lvl="1" indent="-342900">
              <a:buFont typeface="+mj-lt"/>
              <a:buAutoNum type="arabicPeriod"/>
            </a:pPr>
            <a:r>
              <a:rPr lang="en-US" sz="1600" dirty="0"/>
              <a:t>Inconclusive results due to large spread in isotropy index median values (error bars show 25</a:t>
            </a:r>
            <a:r>
              <a:rPr lang="en-US" sz="1600" baseline="30000" dirty="0"/>
              <a:t>th</a:t>
            </a:r>
            <a:r>
              <a:rPr lang="en-US" sz="1600" dirty="0"/>
              <a:t> and 75</a:t>
            </a:r>
            <a:r>
              <a:rPr lang="en-US" sz="1600" baseline="30000" dirty="0"/>
              <a:t>th</a:t>
            </a:r>
            <a:r>
              <a:rPr lang="en-US" sz="1600" dirty="0"/>
              <a:t> percentiles)</a:t>
            </a:r>
          </a:p>
        </p:txBody>
      </p:sp>
      <p:sp>
        <p:nvSpPr>
          <p:cNvPr id="16" name="Rectangle 15">
            <a:extLst>
              <a:ext uri="{FF2B5EF4-FFF2-40B4-BE49-F238E27FC236}">
                <a16:creationId xmlns:a16="http://schemas.microsoft.com/office/drawing/2014/main" id="{D956980E-8DA3-431A-931E-5A0D97D536AC}"/>
              </a:ext>
            </a:extLst>
          </p:cNvPr>
          <p:cNvSpPr/>
          <p:nvPr/>
        </p:nvSpPr>
        <p:spPr>
          <a:xfrm>
            <a:off x="5787458" y="6492874"/>
            <a:ext cx="768870" cy="307777"/>
          </a:xfrm>
          <a:prstGeom prst="rect">
            <a:avLst/>
          </a:prstGeom>
        </p:spPr>
        <p:txBody>
          <a:bodyPr wrap="square">
            <a:spAutoFit/>
          </a:bodyPr>
          <a:lstStyle/>
          <a:p>
            <a:pPr algn="ctr"/>
            <a:r>
              <a:rPr lang="en-US" sz="1400" dirty="0"/>
              <a:t>Figure 7</a:t>
            </a:r>
          </a:p>
        </p:txBody>
      </p:sp>
      <p:sp>
        <p:nvSpPr>
          <p:cNvPr id="17" name="Rectangle 16">
            <a:extLst>
              <a:ext uri="{FF2B5EF4-FFF2-40B4-BE49-F238E27FC236}">
                <a16:creationId xmlns:a16="http://schemas.microsoft.com/office/drawing/2014/main" id="{64C21D91-5D7E-45A6-B288-2AADADB81979}"/>
              </a:ext>
            </a:extLst>
          </p:cNvPr>
          <p:cNvSpPr/>
          <p:nvPr/>
        </p:nvSpPr>
        <p:spPr>
          <a:xfrm>
            <a:off x="9701977" y="6492874"/>
            <a:ext cx="768870" cy="307777"/>
          </a:xfrm>
          <a:prstGeom prst="rect">
            <a:avLst/>
          </a:prstGeom>
        </p:spPr>
        <p:txBody>
          <a:bodyPr wrap="square">
            <a:spAutoFit/>
          </a:bodyPr>
          <a:lstStyle/>
          <a:p>
            <a:pPr algn="ctr"/>
            <a:r>
              <a:rPr lang="en-US" sz="1400" dirty="0"/>
              <a:t>Figure 8</a:t>
            </a:r>
          </a:p>
        </p:txBody>
      </p:sp>
      <p:pic>
        <p:nvPicPr>
          <p:cNvPr id="3080" name="Picture 8">
            <a:extLst>
              <a:ext uri="{FF2B5EF4-FFF2-40B4-BE49-F238E27FC236}">
                <a16:creationId xmlns:a16="http://schemas.microsoft.com/office/drawing/2014/main" id="{BA243A55-9B69-4FFB-81E7-FEC19D50B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3465" y="3780447"/>
            <a:ext cx="3882325" cy="274261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D5743E96-BED3-4B06-97AC-1206954FC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062" y="3780449"/>
            <a:ext cx="3827473" cy="274261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01E7965-8517-439A-8ABB-21BB17888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2263" y="3780447"/>
            <a:ext cx="3827474" cy="274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121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6052</TotalTime>
  <Words>769</Words>
  <Application>Microsoft Office PowerPoint</Application>
  <PresentationFormat>Widescreen</PresentationFormat>
  <Paragraphs>101</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(Body)</vt:lpstr>
      <vt:lpstr>Calibri Light</vt:lpstr>
      <vt:lpstr>Office Theme</vt:lpstr>
      <vt:lpstr>Spatial and storm-time dependence of electron microburst pitch angle isotropy</vt:lpstr>
      <vt:lpstr>Abstract</vt:lpstr>
      <vt:lpstr>Outline</vt:lpstr>
      <vt:lpstr>PowerPoint Presentation</vt:lpstr>
      <vt:lpstr>PowerPoint Presentation</vt:lpstr>
      <vt:lpstr>Mission Background</vt:lpstr>
      <vt:lpstr>Statistical Year Study</vt:lpstr>
      <vt:lpstr>Storm-time Epoch Analysis</vt:lpstr>
      <vt:lpstr>Storm-time Epoch Analysis</vt:lpstr>
      <vt:lpstr>Conclusions</vt:lpstr>
      <vt:lpstr>Acknowledgements</vt:lpstr>
      <vt:lpstr>Extra Info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and storm-time dependence of electron microburst pitch angle anisotropy</dc:title>
  <dc:creator>Conrad Meyer-reed</dc:creator>
  <cp:lastModifiedBy>Conrad Meyer-reed</cp:lastModifiedBy>
  <cp:revision>28</cp:revision>
  <dcterms:created xsi:type="dcterms:W3CDTF">2021-11-23T21:47:50Z</dcterms:created>
  <dcterms:modified xsi:type="dcterms:W3CDTF">2022-03-16T18:19:47Z</dcterms:modified>
</cp:coreProperties>
</file>